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50"/>
  </p:notesMasterIdLst>
  <p:sldIdLst>
    <p:sldId id="256" r:id="rId2"/>
    <p:sldId id="260" r:id="rId3"/>
    <p:sldId id="262" r:id="rId4"/>
    <p:sldId id="350" r:id="rId5"/>
    <p:sldId id="313" r:id="rId6"/>
    <p:sldId id="362" r:id="rId7"/>
    <p:sldId id="314" r:id="rId8"/>
    <p:sldId id="274" r:id="rId9"/>
    <p:sldId id="316" r:id="rId10"/>
    <p:sldId id="317" r:id="rId11"/>
    <p:sldId id="270" r:id="rId12"/>
    <p:sldId id="319" r:id="rId13"/>
    <p:sldId id="320" r:id="rId14"/>
    <p:sldId id="321" r:id="rId15"/>
    <p:sldId id="355" r:id="rId16"/>
    <p:sldId id="276" r:id="rId17"/>
    <p:sldId id="324" r:id="rId18"/>
    <p:sldId id="325" r:id="rId19"/>
    <p:sldId id="359" r:id="rId20"/>
    <p:sldId id="360" r:id="rId21"/>
    <p:sldId id="326" r:id="rId22"/>
    <p:sldId id="327" r:id="rId23"/>
    <p:sldId id="351" r:id="rId24"/>
    <p:sldId id="358" r:id="rId25"/>
    <p:sldId id="328" r:id="rId26"/>
    <p:sldId id="329" r:id="rId27"/>
    <p:sldId id="330" r:id="rId28"/>
    <p:sldId id="331" r:id="rId29"/>
    <p:sldId id="361" r:id="rId30"/>
    <p:sldId id="283" r:id="rId31"/>
    <p:sldId id="333" r:id="rId32"/>
    <p:sldId id="334" r:id="rId33"/>
    <p:sldId id="335" r:id="rId34"/>
    <p:sldId id="336" r:id="rId35"/>
    <p:sldId id="337" r:id="rId36"/>
    <p:sldId id="265" r:id="rId37"/>
    <p:sldId id="258" r:id="rId38"/>
    <p:sldId id="340" r:id="rId39"/>
    <p:sldId id="282" r:id="rId40"/>
    <p:sldId id="289" r:id="rId41"/>
    <p:sldId id="279" r:id="rId42"/>
    <p:sldId id="278" r:id="rId43"/>
    <p:sldId id="344" r:id="rId44"/>
    <p:sldId id="345" r:id="rId45"/>
    <p:sldId id="346" r:id="rId46"/>
    <p:sldId id="347" r:id="rId47"/>
    <p:sldId id="348" r:id="rId48"/>
    <p:sldId id="349" r:id="rId49"/>
  </p:sldIdLst>
  <p:sldSz cx="9144000" cy="5143500" type="screen16x9"/>
  <p:notesSz cx="6858000" cy="9144000"/>
  <p:embeddedFontLst>
    <p:embeddedFont>
      <p:font typeface="Curlz MT" panose="04040404050702020202" pitchFamily="82" charset="0"/>
      <p:regular r:id="rId51"/>
    </p:embeddedFont>
    <p:embeddedFont>
      <p:font typeface="Fahkwang" panose="00000500000000000000" pitchFamily="2" charset="-34"/>
      <p:regular r:id="rId52"/>
      <p:bold r:id="rId53"/>
      <p:italic r:id="rId54"/>
      <p:boldItalic r:id="rId55"/>
    </p:embeddedFont>
    <p:embeddedFont>
      <p:font typeface="Ingrid Darling" panose="020B0604020202020204" charset="0"/>
      <p:regular r:id="rId56"/>
    </p:embeddedFont>
    <p:embeddedFont>
      <p:font typeface="Quicksand" panose="020B0604020202020204" charset="0"/>
      <p:regular r:id="rId57"/>
      <p:bold r:id="rId58"/>
    </p:embeddedFont>
    <p:embeddedFont>
      <p:font typeface="Roboto Condensed Light" panose="02000000000000000000" pitchFamily="2" charset="0"/>
      <p:regular r:id="rId59"/>
      <p: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034BF08-BE9F-478F-ACF6-2894F59C553A}">
  <a:tblStyle styleId="{B034BF08-BE9F-478F-ACF6-2894F59C55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112" y="2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78a0c099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078a0c099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e4b7ac326b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e4b7ac326b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e4b7ac326b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e4b7ac326b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e4b7ac326b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e4b7ac326b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4b7ac326b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e4b7ac326b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4b7ac326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e4b7ac326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e4b7ac326b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e4b7ac326b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e4b7ac326b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e4b7ac326b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e4b7ac326b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e4b7ac326b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e4b7ac326b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e4b7ac326b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4b7ac326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e4b7ac326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4b7ac326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4b7ac326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93325" y="521925"/>
            <a:ext cx="7557300" cy="245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93350" y="3164625"/>
            <a:ext cx="75573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1572138">
            <a:off x="-1143886" y="-1401397"/>
            <a:ext cx="3109871" cy="2031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4438951">
            <a:off x="8102625" y="-738171"/>
            <a:ext cx="2857492" cy="1866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01017" y="-1435575"/>
            <a:ext cx="2833587" cy="185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430136">
            <a:off x="8816245" y="-1007339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4438953" flipH="1">
            <a:off x="-1985901" y="96127"/>
            <a:ext cx="3109870" cy="2031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6361049" flipH="1">
            <a:off x="7428657" y="3835332"/>
            <a:ext cx="3935077" cy="257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802556">
            <a:off x="-2322937" y="4185289"/>
            <a:ext cx="3747257" cy="24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78279">
            <a:off x="-1158038" y="4888235"/>
            <a:ext cx="3715904" cy="242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00004">
            <a:off x="-628615" y="4485042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21071">
            <a:off x="6421147" y="4444256"/>
            <a:ext cx="3935068" cy="2570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0304" y="4268350"/>
            <a:ext cx="2234870" cy="2220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6550" y="4804426"/>
            <a:ext cx="2043114" cy="2183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4840453">
            <a:off x="4367327" y="5125980"/>
            <a:ext cx="1783970" cy="1689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2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9417554" flipH="1">
            <a:off x="-724239" y="4391503"/>
            <a:ext cx="4266903" cy="278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3"/>
          <p:cNvSpPr txBox="1">
            <a:spLocks noGrp="1"/>
          </p:cNvSpPr>
          <p:nvPr>
            <p:ph type="subTitle" idx="1"/>
          </p:nvPr>
        </p:nvSpPr>
        <p:spPr>
          <a:xfrm>
            <a:off x="1286178" y="2461641"/>
            <a:ext cx="2562300" cy="10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4" name="Google Shape;274;p23"/>
          <p:cNvSpPr txBox="1">
            <a:spLocks noGrp="1"/>
          </p:cNvSpPr>
          <p:nvPr>
            <p:ph type="title"/>
          </p:nvPr>
        </p:nvSpPr>
        <p:spPr>
          <a:xfrm>
            <a:off x="1286178" y="1270859"/>
            <a:ext cx="2562300" cy="11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75" name="Google Shape;275;p2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8726762">
            <a:off x="6697146" y="3290676"/>
            <a:ext cx="4266903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1572134">
            <a:off x="-1282339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4438950" flipH="1">
            <a:off x="-2513827" y="235076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802557">
            <a:off x="-2513832" y="40334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090643">
            <a:off x="4801306" y="4049457"/>
            <a:ext cx="3996940" cy="261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00001">
            <a:off x="136967" y="4488991"/>
            <a:ext cx="710091" cy="114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300010" flipH="1">
            <a:off x="-304065" y="-472320"/>
            <a:ext cx="798781" cy="128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935842">
            <a:off x="6510118" y="-1432605"/>
            <a:ext cx="3510318" cy="229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4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3918722" flipH="1">
            <a:off x="-2640088" y="-1293835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8591293">
            <a:off x="-1795078" y="4316659"/>
            <a:ext cx="4266901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2005796">
            <a:off x="6844061" y="-1921225"/>
            <a:ext cx="4266895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78279" flipH="1">
            <a:off x="5956074" y="460762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736540">
            <a:off x="8563856" y="3666423"/>
            <a:ext cx="1956699" cy="20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5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04" name="Google Shape;30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4011325">
            <a:off x="7227711" y="-1224892"/>
            <a:ext cx="3960773" cy="2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03508" flipH="1">
            <a:off x="8293011" y="-643004"/>
            <a:ext cx="1486975" cy="158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6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10098492">
            <a:off x="-2137362" y="4309074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10456230" flipH="1">
            <a:off x="316714" y="4506484"/>
            <a:ext cx="4266902" cy="278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008279">
            <a:off x="-914167" y="-313092"/>
            <a:ext cx="2204136" cy="144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9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851555" flipH="1">
            <a:off x="-194390" y="-970470"/>
            <a:ext cx="2748214" cy="179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" y="3758776"/>
            <a:ext cx="1309673" cy="1384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 txBox="1">
            <a:spLocks noGrp="1"/>
          </p:cNvSpPr>
          <p:nvPr>
            <p:ph type="title"/>
          </p:nvPr>
        </p:nvSpPr>
        <p:spPr>
          <a:xfrm>
            <a:off x="1136025" y="404675"/>
            <a:ext cx="4605000" cy="20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9"/>
          <p:cNvSpPr txBox="1">
            <a:spLocks noGrp="1"/>
          </p:cNvSpPr>
          <p:nvPr>
            <p:ph type="body" idx="1"/>
          </p:nvPr>
        </p:nvSpPr>
        <p:spPr>
          <a:xfrm>
            <a:off x="1136025" y="2652325"/>
            <a:ext cx="4605000" cy="20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29"/>
          <p:cNvSpPr>
            <a:spLocks noGrp="1"/>
          </p:cNvSpPr>
          <p:nvPr>
            <p:ph type="pic" idx="2"/>
          </p:nvPr>
        </p:nvSpPr>
        <p:spPr>
          <a:xfrm>
            <a:off x="5985475" y="728925"/>
            <a:ext cx="4800600" cy="4800600"/>
          </a:xfrm>
          <a:prstGeom prst="ellipse">
            <a:avLst/>
          </a:prstGeom>
          <a:noFill/>
          <a:ln>
            <a:noFill/>
          </a:ln>
        </p:spPr>
      </p:sp>
      <p:pic>
        <p:nvPicPr>
          <p:cNvPr id="338" name="Google Shape;33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671581">
            <a:off x="4301469" y="4562872"/>
            <a:ext cx="1964861" cy="1283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840451">
            <a:off x="4416497" y="4064079"/>
            <a:ext cx="1009133" cy="9557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3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9475653">
            <a:off x="5615241" y="4220734"/>
            <a:ext cx="4266899" cy="27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10340236">
            <a:off x="2240503" y="4433654"/>
            <a:ext cx="4266900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886958" y="4161620"/>
            <a:ext cx="4231199" cy="2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69864" flipH="1">
            <a:off x="8508574" y="4489498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flipH="1">
            <a:off x="3034665" y="-201316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1721">
            <a:off x="6432530" y="-1507268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878928">
            <a:off x="-1205784" y="-1518937"/>
            <a:ext cx="4266899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30618">
            <a:off x="-284274" y="-736662"/>
            <a:ext cx="953652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13900" y="4161637"/>
            <a:ext cx="1544577" cy="165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084488" y="-950413"/>
            <a:ext cx="1544577" cy="165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BLANK_1_1_1_1_1_1_1_1_2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11325" flipH="1">
            <a:off x="-1912297" y="-1007742"/>
            <a:ext cx="3960773" cy="2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03508">
            <a:off x="-569849" y="-508454"/>
            <a:ext cx="1486975" cy="158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4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10098492" flipH="1">
            <a:off x="7210072" y="35042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4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10456230">
            <a:off x="4597746" y="4099209"/>
            <a:ext cx="4266902" cy="278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○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pic>
        <p:nvPicPr>
          <p:cNvPr id="42" name="Google Shape;42;p4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3918722" flipH="1">
            <a:off x="-2841544" y="-1067585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36558" flipH="1">
            <a:off x="-1248351" y="-280392"/>
            <a:ext cx="1416652" cy="1513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4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9921072" flipH="1">
            <a:off x="-911459" y="4730533"/>
            <a:ext cx="4266899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4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6361050">
            <a:off x="-2736584" y="3422358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1572134" flipH="1">
            <a:off x="5813864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4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4438950">
            <a:off x="7415278" y="-24327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78279" flipH="1">
            <a:off x="5754618" y="483387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0000">
            <a:off x="8467974" y="3971347"/>
            <a:ext cx="1956698" cy="2091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6" name="Google Shape;66;p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6929859">
            <a:off x="-2487404" y="3726749"/>
            <a:ext cx="4266899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78279">
            <a:off x="-1783615" y="4574901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8793">
            <a:off x="695047" y="4744317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0900" y="-1501525"/>
            <a:ext cx="2502450" cy="248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008279">
            <a:off x="-914167" y="-313092"/>
            <a:ext cx="2204136" cy="1440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7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851555" flipH="1">
            <a:off x="-194390" y="-970470"/>
            <a:ext cx="2748214" cy="179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1" y="3758776"/>
            <a:ext cx="1309673" cy="138472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1136025" y="404675"/>
            <a:ext cx="4605000" cy="208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1136025" y="2652325"/>
            <a:ext cx="4605000" cy="20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7"/>
          <p:cNvSpPr>
            <a:spLocks noGrp="1"/>
          </p:cNvSpPr>
          <p:nvPr>
            <p:ph type="pic" idx="2"/>
          </p:nvPr>
        </p:nvSpPr>
        <p:spPr>
          <a:xfrm>
            <a:off x="5613100" y="343500"/>
            <a:ext cx="5368800" cy="53688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 txBox="1">
            <a:spLocks noGrp="1"/>
          </p:cNvSpPr>
          <p:nvPr>
            <p:ph type="title"/>
          </p:nvPr>
        </p:nvSpPr>
        <p:spPr>
          <a:xfrm>
            <a:off x="1354375" y="887250"/>
            <a:ext cx="6435300" cy="134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1" name="Google Shape;91;p9"/>
          <p:cNvSpPr txBox="1">
            <a:spLocks noGrp="1"/>
          </p:cNvSpPr>
          <p:nvPr>
            <p:ph type="subTitle" idx="1"/>
          </p:nvPr>
        </p:nvSpPr>
        <p:spPr>
          <a:xfrm>
            <a:off x="1448785" y="2390325"/>
            <a:ext cx="6246300" cy="203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92" name="Google Shape;9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536002"/>
            <a:ext cx="1561198" cy="1650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1771295">
            <a:off x="-1665953" y="-1482274"/>
            <a:ext cx="4266903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8344" flipH="1">
            <a:off x="-555152" y="-1965556"/>
            <a:ext cx="3422157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91725">
            <a:off x="7198500" y="4068718"/>
            <a:ext cx="3422156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9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48443" flipH="1">
            <a:off x="5703848" y="4024626"/>
            <a:ext cx="4266902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7267700" y="-1"/>
            <a:ext cx="1876299" cy="198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20000" y="197746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2" hasCustomPrompt="1"/>
          </p:nvPr>
        </p:nvSpPr>
        <p:spPr>
          <a:xfrm>
            <a:off x="1432350" y="14816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/>
          </p:nvPr>
        </p:nvSpPr>
        <p:spPr>
          <a:xfrm>
            <a:off x="3403800" y="197746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5" hasCustomPrompt="1"/>
          </p:nvPr>
        </p:nvSpPr>
        <p:spPr>
          <a:xfrm>
            <a:off x="4116150" y="14816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6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7"/>
          </p:nvPr>
        </p:nvSpPr>
        <p:spPr>
          <a:xfrm>
            <a:off x="6087600" y="197746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 hasCustomPrompt="1"/>
          </p:nvPr>
        </p:nvSpPr>
        <p:spPr>
          <a:xfrm>
            <a:off x="6799950" y="14816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9"/>
          </p:nvPr>
        </p:nvSpPr>
        <p:spPr>
          <a:xfrm>
            <a:off x="60876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3"/>
          </p:nvPr>
        </p:nvSpPr>
        <p:spPr>
          <a:xfrm>
            <a:off x="2061900" y="381491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14" hasCustomPrompt="1"/>
          </p:nvPr>
        </p:nvSpPr>
        <p:spPr>
          <a:xfrm>
            <a:off x="2774250" y="331908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subTitle" idx="15"/>
          </p:nvPr>
        </p:nvSpPr>
        <p:spPr>
          <a:xfrm>
            <a:off x="2061900" y="4166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16"/>
          </p:nvPr>
        </p:nvSpPr>
        <p:spPr>
          <a:xfrm>
            <a:off x="4745700" y="381491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17" hasCustomPrompt="1"/>
          </p:nvPr>
        </p:nvSpPr>
        <p:spPr>
          <a:xfrm>
            <a:off x="5458050" y="331908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8"/>
          </p:nvPr>
        </p:nvSpPr>
        <p:spPr>
          <a:xfrm>
            <a:off x="4745700" y="4166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1" name="Google Shape;131;p13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3918722" flipH="1">
            <a:off x="-2841544" y="-1067585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36557" flipH="1">
            <a:off x="-1260294" y="192438"/>
            <a:ext cx="1578641" cy="168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9921072" flipH="1">
            <a:off x="-928734" y="4517658"/>
            <a:ext cx="4266899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6361050">
            <a:off x="-2736584" y="3422358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3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1572134" flipH="1">
            <a:off x="5813864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4438950">
            <a:off x="7415278" y="-24327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78279" flipH="1">
            <a:off x="5754618" y="483387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36540">
            <a:off x="8362399" y="3892673"/>
            <a:ext cx="1956699" cy="20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subTitle" idx="1"/>
          </p:nvPr>
        </p:nvSpPr>
        <p:spPr>
          <a:xfrm>
            <a:off x="720000" y="1520900"/>
            <a:ext cx="3823500" cy="25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15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8100000" flipH="1">
            <a:off x="7118409" y="3667329"/>
            <a:ext cx="4231197" cy="276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850004" flipH="1">
            <a:off x="8444691" y="3677533"/>
            <a:ext cx="1578639" cy="168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4030513">
            <a:off x="7366513" y="-961101"/>
            <a:ext cx="3424401" cy="223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10438892">
            <a:off x="5532220" y="4437209"/>
            <a:ext cx="4266903" cy="27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6790456" flipH="1">
            <a:off x="-2903328" y="2773759"/>
            <a:ext cx="4266903" cy="27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10456230">
            <a:off x="-528930" y="4602471"/>
            <a:ext cx="4266902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21721" flipH="1">
            <a:off x="-2223575" y="-1946128"/>
            <a:ext cx="3960776" cy="2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03508">
            <a:off x="-734787" y="-1357529"/>
            <a:ext cx="1486975" cy="158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1910627" y="1650750"/>
            <a:ext cx="2310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1"/>
          </p:nvPr>
        </p:nvSpPr>
        <p:spPr>
          <a:xfrm>
            <a:off x="1910627" y="1975344"/>
            <a:ext cx="231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title" idx="3"/>
          </p:nvPr>
        </p:nvSpPr>
        <p:spPr>
          <a:xfrm>
            <a:off x="1910627" y="3155705"/>
            <a:ext cx="2310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4"/>
          </p:nvPr>
        </p:nvSpPr>
        <p:spPr>
          <a:xfrm>
            <a:off x="1910627" y="3480298"/>
            <a:ext cx="231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title" idx="5"/>
          </p:nvPr>
        </p:nvSpPr>
        <p:spPr>
          <a:xfrm>
            <a:off x="5644427" y="1650750"/>
            <a:ext cx="2310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6"/>
          </p:nvPr>
        </p:nvSpPr>
        <p:spPr>
          <a:xfrm>
            <a:off x="5644427" y="1975344"/>
            <a:ext cx="231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title" idx="7"/>
          </p:nvPr>
        </p:nvSpPr>
        <p:spPr>
          <a:xfrm>
            <a:off x="5644427" y="3155706"/>
            <a:ext cx="2310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00" name="Google Shape;200;p18"/>
          <p:cNvSpPr txBox="1">
            <a:spLocks noGrp="1"/>
          </p:cNvSpPr>
          <p:nvPr>
            <p:ph type="subTitle" idx="8"/>
          </p:nvPr>
        </p:nvSpPr>
        <p:spPr>
          <a:xfrm>
            <a:off x="5644427" y="3480300"/>
            <a:ext cx="2310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01" name="Google Shape;201;p18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3918722">
            <a:off x="7568989" y="-1293835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36557">
            <a:off x="8625221" y="-394062"/>
            <a:ext cx="1578641" cy="168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8591293" flipH="1">
            <a:off x="6809902" y="4051609"/>
            <a:ext cx="4266901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3095686" flipH="1">
            <a:off x="-2379808" y="-1787149"/>
            <a:ext cx="4266898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178279">
            <a:off x="-1027172" y="460762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36540" flipH="1">
            <a:off x="-1360455" y="3666423"/>
            <a:ext cx="1956699" cy="20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10272756" flipH="1">
            <a:off x="715784" y="4240101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572134" flipH="1">
            <a:off x="6233545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1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4438950">
            <a:off x="7465034" y="235076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1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9802557" flipH="1">
            <a:off x="7465037" y="40334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178279" flipH="1">
            <a:off x="6174299" y="483387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500004" flipH="1">
            <a:off x="8213445" y="4313217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300010">
            <a:off x="8723392" y="-472320"/>
            <a:ext cx="798781" cy="128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95950" flipH="1">
            <a:off x="321991" y="-1259498"/>
            <a:ext cx="3115589" cy="203547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1"/>
          <p:cNvSpPr txBox="1">
            <a:spLocks noGrp="1"/>
          </p:cNvSpPr>
          <p:nvPr>
            <p:ph type="title"/>
          </p:nvPr>
        </p:nvSpPr>
        <p:spPr>
          <a:xfrm>
            <a:off x="2605850" y="2398075"/>
            <a:ext cx="482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7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title" idx="2" hasCustomPrompt="1"/>
          </p:nvPr>
        </p:nvSpPr>
        <p:spPr>
          <a:xfrm>
            <a:off x="5756150" y="1212962"/>
            <a:ext cx="1677300" cy="9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6" name="Google Shape;256;p21"/>
          <p:cNvSpPr txBox="1">
            <a:spLocks noGrp="1"/>
          </p:cNvSpPr>
          <p:nvPr>
            <p:ph type="subTitle" idx="1"/>
          </p:nvPr>
        </p:nvSpPr>
        <p:spPr>
          <a:xfrm>
            <a:off x="2555150" y="3491638"/>
            <a:ext cx="48783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  <p:sldLayoutId id="2147483659" r:id="rId6"/>
    <p:sldLayoutId id="2147483661" r:id="rId7"/>
    <p:sldLayoutId id="2147483664" r:id="rId8"/>
    <p:sldLayoutId id="2147483667" r:id="rId9"/>
    <p:sldLayoutId id="2147483669" r:id="rId10"/>
    <p:sldLayoutId id="2147483671" r:id="rId11"/>
    <p:sldLayoutId id="2147483672" r:id="rId12"/>
    <p:sldLayoutId id="2147483675" r:id="rId13"/>
    <p:sldLayoutId id="2147483678" r:id="rId14"/>
    <p:sldLayoutId id="214748368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jpe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earn.work-in.co/resume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>
            <a:spLocks noGrp="1"/>
          </p:cNvSpPr>
          <p:nvPr>
            <p:ph type="ctrTitle"/>
          </p:nvPr>
        </p:nvSpPr>
        <p:spPr>
          <a:xfrm>
            <a:off x="793325" y="169332"/>
            <a:ext cx="7557300" cy="193886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6000" b="1" dirty="0"/>
              <a:t>Weather Forecast Website</a:t>
            </a:r>
            <a:endParaRPr sz="6000" b="1" dirty="0">
              <a:solidFill>
                <a:schemeClr val="accent3"/>
              </a:solidFill>
            </a:endParaRPr>
          </a:p>
        </p:txBody>
      </p:sp>
      <p:sp>
        <p:nvSpPr>
          <p:cNvPr id="401" name="Google Shape;401;p38"/>
          <p:cNvSpPr txBox="1">
            <a:spLocks noGrp="1"/>
          </p:cNvSpPr>
          <p:nvPr>
            <p:ph type="subTitle" idx="1"/>
          </p:nvPr>
        </p:nvSpPr>
        <p:spPr>
          <a:xfrm>
            <a:off x="793350" y="1917812"/>
            <a:ext cx="7557300" cy="22884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b="1" u="sng" dirty="0"/>
              <a:t>Frontend Development Project</a:t>
            </a:r>
          </a:p>
          <a:p>
            <a:pPr marL="0" indent="0"/>
            <a:endParaRPr lang="en-US" b="1" dirty="0"/>
          </a:p>
          <a:p>
            <a:pPr marL="0" indent="0"/>
            <a:endParaRPr lang="en-US" b="1" dirty="0"/>
          </a:p>
          <a:p>
            <a:pPr marL="0" indent="0"/>
            <a:r>
              <a:rPr lang="en-US" sz="2200" dirty="0"/>
              <a:t>Designed and Presented by </a:t>
            </a:r>
            <a:r>
              <a:rPr lang="en-US" sz="2200" dirty="0">
                <a:solidFill>
                  <a:schemeClr val="accent3">
                    <a:lumMod val="75000"/>
                  </a:schemeClr>
                </a:solidFill>
              </a:rPr>
              <a:t>: </a:t>
            </a:r>
            <a:r>
              <a:rPr lang="en-US" sz="2200" b="1" dirty="0">
                <a:solidFill>
                  <a:schemeClr val="accent3">
                    <a:lumMod val="75000"/>
                  </a:schemeClr>
                </a:solidFill>
              </a:rPr>
              <a:t>Mansi Manoj </a:t>
            </a:r>
            <a:r>
              <a:rPr lang="en-US" sz="2200" b="1" dirty="0" err="1">
                <a:solidFill>
                  <a:schemeClr val="accent3">
                    <a:lumMod val="75000"/>
                  </a:schemeClr>
                </a:solidFill>
              </a:rPr>
              <a:t>Shitole</a:t>
            </a:r>
            <a:r>
              <a:rPr lang="en-US" sz="2200" b="1" dirty="0">
                <a:solidFill>
                  <a:schemeClr val="tx2"/>
                </a:solidFill>
              </a:rPr>
              <a:t> </a:t>
            </a:r>
          </a:p>
          <a:p>
            <a:pPr marL="0" indent="0"/>
            <a:r>
              <a:rPr lang="en-US" sz="2200" b="1" dirty="0"/>
              <a:t>Frontend Developer | Web Enthusiast</a:t>
            </a:r>
          </a:p>
          <a:p>
            <a:pPr marL="0" indent="0"/>
            <a:endParaRPr lang="en-US" sz="2200" b="1" dirty="0"/>
          </a:p>
          <a:p>
            <a:pPr marL="0" indent="0"/>
            <a:r>
              <a:rPr lang="en-US" dirty="0"/>
              <a:t>Mentor: </a:t>
            </a:r>
            <a:r>
              <a:rPr lang="en-US" b="1" dirty="0"/>
              <a:t>Shalini Verma Ma’am</a:t>
            </a:r>
          </a:p>
          <a:p>
            <a:pPr marL="0" indent="0"/>
            <a:endParaRPr lang="en-US" sz="1600"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88B7A-EAAF-928E-935F-8FD637672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Search 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CDF4E-05DD-FA4E-038A-B5EA40932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Contains input field and search button.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Allows users to search weather by city name.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Includes rounded borders and hover effects.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Creates dynamic interaction within the website.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735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2"/>
          <p:cNvSpPr txBox="1">
            <a:spLocks noGrp="1"/>
          </p:cNvSpPr>
          <p:nvPr>
            <p:ph type="title"/>
          </p:nvPr>
        </p:nvSpPr>
        <p:spPr>
          <a:xfrm>
            <a:off x="1136025" y="105881"/>
            <a:ext cx="4605000" cy="125127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000" b="1" u="sng" dirty="0"/>
              <a:t>Today’s Weather Section</a:t>
            </a:r>
            <a:endParaRPr sz="3000" dirty="0"/>
          </a:p>
        </p:txBody>
      </p:sp>
      <p:sp>
        <p:nvSpPr>
          <p:cNvPr id="619" name="Google Shape;619;p52"/>
          <p:cNvSpPr txBox="1">
            <a:spLocks noGrp="1"/>
          </p:cNvSpPr>
          <p:nvPr>
            <p:ph type="body" idx="1"/>
          </p:nvPr>
        </p:nvSpPr>
        <p:spPr>
          <a:xfrm>
            <a:off x="375385" y="1357160"/>
            <a:ext cx="5365640" cy="31763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800" dirty="0"/>
              <a:t>➤ Displays temperature, condition, wind, and humidity.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8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800" dirty="0"/>
              <a:t>➤ Uses emoji icons for clear visualization.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8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800" dirty="0"/>
              <a:t>➤ Includes weather images: sunny, rainy, winter.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8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800" dirty="0"/>
              <a:t>➤ Acts as a key feature for quick updates.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21" name="Google Shape;6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74943">
            <a:off x="7532170" y="-1064004"/>
            <a:ext cx="2283110" cy="149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3d weather forecast ui app design - Stock Illustration [87529828] - PIXTA">
            <a:extLst>
              <a:ext uri="{FF2B5EF4-FFF2-40B4-BE49-F238E27FC236}">
                <a16:creationId xmlns:a16="http://schemas.microsoft.com/office/drawing/2014/main" id="{BAD19767-52FD-5524-0C65-25F22E1B8B2B}"/>
              </a:ext>
            </a:extLst>
          </p:cNvPr>
          <p:cNvPicPr>
            <a:picLocks noGrp="1" noChangeAspect="1" noChangeArrowheads="1"/>
          </p:cNvPicPr>
          <p:nvPr>
            <p:ph type="pic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6" r="14556"/>
          <a:stretch>
            <a:fillRect/>
          </a:stretch>
        </p:blipFill>
        <p:spPr bwMode="auto">
          <a:xfrm>
            <a:off x="5596646" y="2162875"/>
            <a:ext cx="3851544" cy="326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C5902-8B72-B996-9576-2F9B4ADB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u="sng" dirty="0"/>
              <a:t>Weekly Forecast Section</a:t>
            </a:r>
          </a:p>
        </p:txBody>
      </p:sp>
      <p:sp>
        <p:nvSpPr>
          <p:cNvPr id="4" name="AutoShape 2" descr="Responsive Weather Section designs, themes, templates and downloadable  graphic elements on Dribbble">
            <a:extLst>
              <a:ext uri="{FF2B5EF4-FFF2-40B4-BE49-F238E27FC236}">
                <a16:creationId xmlns:a16="http://schemas.microsoft.com/office/drawing/2014/main" id="{F033B9FE-39A8-7DF8-D3A0-80DDFAB670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Responsive Weather Section designs, themes, templates and downloadable  graphic elements on Dribbble">
            <a:extLst>
              <a:ext uri="{FF2B5EF4-FFF2-40B4-BE49-F238E27FC236}">
                <a16:creationId xmlns:a16="http://schemas.microsoft.com/office/drawing/2014/main" id="{1F73FD97-6A9E-0743-00DA-918E88193D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05AC20E-5C4E-F5B7-4882-03FA4B27B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2762" y="1152475"/>
            <a:ext cx="4762396" cy="2601378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Shows seven-day forecast using CSS grid.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Each grid box displays temperature and condition icon.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Color-coded boxes for quick visual identification.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Responsive design ensures uniform alignment.</a:t>
            </a:r>
          </a:p>
          <a:p>
            <a:endParaRPr lang="en-US" dirty="0"/>
          </a:p>
        </p:txBody>
      </p:sp>
      <p:sp>
        <p:nvSpPr>
          <p:cNvPr id="8" name="AutoShape 8" descr="Responsive Weather Section designs, themes, templates and downloadable  graphic elements on Dribbble">
            <a:extLst>
              <a:ext uri="{FF2B5EF4-FFF2-40B4-BE49-F238E27FC236}">
                <a16:creationId xmlns:a16="http://schemas.microsoft.com/office/drawing/2014/main" id="{48583C37-EDD7-3478-BEDD-A3BDC577CC4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Responsive Weather Section designs, themes, templates and downloadable  graphic elements on Dribbble">
            <a:extLst>
              <a:ext uri="{FF2B5EF4-FFF2-40B4-BE49-F238E27FC236}">
                <a16:creationId xmlns:a16="http://schemas.microsoft.com/office/drawing/2014/main" id="{9C87BD6F-7EBC-E850-7AE0-AD0C1BB358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76800" y="28765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0">
            <a:extLst>
              <a:ext uri="{FF2B5EF4-FFF2-40B4-BE49-F238E27FC236}">
                <a16:creationId xmlns:a16="http://schemas.microsoft.com/office/drawing/2014/main" id="{EB7D841F-0A82-5DF3-3498-52B10E3428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29200" y="30289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8+ Thousand Week Weather Forecast Royalty-Free Images, Stock Photos &amp;  Pictures | Shutterstock">
            <a:extLst>
              <a:ext uri="{FF2B5EF4-FFF2-40B4-BE49-F238E27FC236}">
                <a16:creationId xmlns:a16="http://schemas.microsoft.com/office/drawing/2014/main" id="{63A4D91C-000D-CE1F-0DDF-4C2E75FA6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427" y="2419350"/>
            <a:ext cx="3842811" cy="2109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086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1AF7A-33D2-6315-3E18-76D75613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777383"/>
          </a:xfrm>
        </p:spPr>
        <p:txBody>
          <a:bodyPr/>
          <a:lstStyle/>
          <a:p>
            <a:pPr algn="ctr"/>
            <a:r>
              <a:rPr lang="en-US" sz="3000" b="1" u="sng" dirty="0"/>
              <a:t>About 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724C6-4A82-6D1F-6513-4857868653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43277"/>
            <a:ext cx="7704000" cy="3225597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Provides details about website purpose and features.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Mentions possibility of future live data via API.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Simple text-based layout for readability.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Reinforces purpose and future potential.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317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B9D3-AA2F-18AE-F04C-7517A23E7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Footer 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0909CC-51D2-98A9-A687-285D03DA6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Displays copyright and creator name.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Styled using consistent theme colors.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Includes a warm, friendly message.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Closes the page neatly and professionally.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704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0F52-8ACF-4AA8-7F77-0FCFAB094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78025"/>
            <a:ext cx="7704000" cy="704007"/>
          </a:xfrm>
        </p:spPr>
        <p:txBody>
          <a:bodyPr/>
          <a:lstStyle/>
          <a:p>
            <a:pPr algn="ctr"/>
            <a:r>
              <a:rPr lang="en-US" sz="3000" b="1" u="sng" dirty="0"/>
              <a:t>Color Scheme</a:t>
            </a:r>
            <a:endParaRPr lang="en-US" sz="3000" u="sng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76654F7-5244-F34D-8FB3-237354AFA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8246191"/>
              </p:ext>
            </p:extLst>
          </p:nvPr>
        </p:nvGraphicFramePr>
        <p:xfrm>
          <a:off x="1254265" y="1116701"/>
          <a:ext cx="7169735" cy="3650172"/>
        </p:xfrm>
        <a:graphic>
          <a:graphicData uri="http://schemas.openxmlformats.org/drawingml/2006/table">
            <a:tbl>
              <a:tblPr firstRow="1" bandRow="1">
                <a:tableStyleId>{B034BF08-BE9F-478F-ACF6-2894F59C553A}</a:tableStyleId>
              </a:tblPr>
              <a:tblGrid>
                <a:gridCol w="1791690">
                  <a:extLst>
                    <a:ext uri="{9D8B030D-6E8A-4147-A177-3AD203B41FA5}">
                      <a16:colId xmlns:a16="http://schemas.microsoft.com/office/drawing/2014/main" val="1487968894"/>
                    </a:ext>
                  </a:extLst>
                </a:gridCol>
                <a:gridCol w="2578010">
                  <a:extLst>
                    <a:ext uri="{9D8B030D-6E8A-4147-A177-3AD203B41FA5}">
                      <a16:colId xmlns:a16="http://schemas.microsoft.com/office/drawing/2014/main" val="23039642"/>
                    </a:ext>
                  </a:extLst>
                </a:gridCol>
                <a:gridCol w="2800035">
                  <a:extLst>
                    <a:ext uri="{9D8B030D-6E8A-4147-A177-3AD203B41FA5}">
                      <a16:colId xmlns:a16="http://schemas.microsoft.com/office/drawing/2014/main" val="1778415314"/>
                    </a:ext>
                  </a:extLst>
                </a:gridCol>
              </a:tblGrid>
              <a:tr h="88144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Sky Blue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(#87CEEB)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Represents clear sky.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393288"/>
                  </a:ext>
                </a:extLst>
              </a:tr>
              <a:tr h="88144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Deep Blue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(#00509E)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Represent trust, stability, and depth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244267"/>
                  </a:ext>
                </a:extLst>
              </a:tr>
              <a:tr h="937441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Represents clarity, simplicity, and transparency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437347"/>
                  </a:ext>
                </a:extLst>
              </a:tr>
              <a:tr h="881444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Yellow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(#FFD700)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Accent for highlights</a:t>
                      </a:r>
                      <a:r>
                        <a:rPr lang="en-US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8280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178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8"/>
          <p:cNvSpPr txBox="1">
            <a:spLocks noGrp="1"/>
          </p:cNvSpPr>
          <p:nvPr>
            <p:ph type="title"/>
          </p:nvPr>
        </p:nvSpPr>
        <p:spPr>
          <a:xfrm>
            <a:off x="317635" y="154005"/>
            <a:ext cx="4004108" cy="11839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b="1" u="sng" dirty="0"/>
              <a:t>Typography Choices</a:t>
            </a:r>
            <a:endParaRPr sz="3000" dirty="0"/>
          </a:p>
        </p:txBody>
      </p:sp>
      <p:sp>
        <p:nvSpPr>
          <p:cNvPr id="694" name="Google Shape;694;p58"/>
          <p:cNvSpPr txBox="1">
            <a:spLocks noGrp="1"/>
          </p:cNvSpPr>
          <p:nvPr>
            <p:ph type="subTitle" idx="1"/>
          </p:nvPr>
        </p:nvSpPr>
        <p:spPr>
          <a:xfrm>
            <a:off x="211756" y="1453415"/>
            <a:ext cx="4926398" cy="3282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defRPr sz="2000">
                <a:solidFill>
                  <a:srgbClr val="003366"/>
                </a:solidFill>
              </a:defRPr>
            </a:pPr>
            <a:r>
              <a:rPr lang="en-US" sz="1800" dirty="0"/>
              <a:t>➤ Font: Arial and Roboto for readability.</a:t>
            </a:r>
          </a:p>
          <a:p>
            <a:pPr algn="l">
              <a:defRPr sz="2000">
                <a:solidFill>
                  <a:srgbClr val="003366"/>
                </a:solidFill>
              </a:defRPr>
            </a:pPr>
            <a:endParaRPr lang="en-US" sz="1800" dirty="0"/>
          </a:p>
          <a:p>
            <a:pPr algn="l">
              <a:defRPr sz="2000">
                <a:solidFill>
                  <a:srgbClr val="003366"/>
                </a:solidFill>
              </a:defRPr>
            </a:pPr>
            <a:r>
              <a:rPr lang="en-US" sz="1800" dirty="0"/>
              <a:t>➤ Heading size hierarchy maintained across pages.</a:t>
            </a:r>
          </a:p>
          <a:p>
            <a:pPr algn="l">
              <a:defRPr sz="2000">
                <a:solidFill>
                  <a:srgbClr val="003366"/>
                </a:solidFill>
              </a:defRPr>
            </a:pPr>
            <a:endParaRPr lang="en-US" sz="1800" dirty="0"/>
          </a:p>
          <a:p>
            <a:pPr algn="l">
              <a:defRPr sz="2000">
                <a:solidFill>
                  <a:srgbClr val="003366"/>
                </a:solidFill>
              </a:defRPr>
            </a:pPr>
            <a:r>
              <a:rPr lang="en-US" sz="1800" dirty="0"/>
              <a:t>➤ Consistent spacing improves visual balance.</a:t>
            </a:r>
          </a:p>
          <a:p>
            <a:pPr algn="l">
              <a:defRPr sz="2000">
                <a:solidFill>
                  <a:srgbClr val="003366"/>
                </a:solidFill>
              </a:defRPr>
            </a:pPr>
            <a:endParaRPr lang="en-US" sz="1800" dirty="0"/>
          </a:p>
          <a:p>
            <a:pPr algn="l">
              <a:defRPr sz="2000">
                <a:solidFill>
                  <a:srgbClr val="003366"/>
                </a:solidFill>
              </a:defRPr>
            </a:pPr>
            <a:r>
              <a:rPr lang="en-US" sz="1800" dirty="0"/>
              <a:t>➤ Readable on both mobile and desktop devices.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5" name="Google Shape;695;p58"/>
          <p:cNvSpPr/>
          <p:nvPr/>
        </p:nvSpPr>
        <p:spPr>
          <a:xfrm>
            <a:off x="5245767" y="1905802"/>
            <a:ext cx="3801979" cy="3157086"/>
          </a:xfrm>
          <a:custGeom>
            <a:avLst/>
            <a:gdLst/>
            <a:ahLst/>
            <a:cxnLst/>
            <a:rect l="l" t="t" r="r" b="b"/>
            <a:pathLst>
              <a:path w="21380" h="46836" extrusionOk="0">
                <a:moveTo>
                  <a:pt x="2179" y="1"/>
                </a:moveTo>
                <a:cubicBezTo>
                  <a:pt x="988" y="1"/>
                  <a:pt x="0" y="957"/>
                  <a:pt x="0" y="2148"/>
                </a:cubicBezTo>
                <a:lnTo>
                  <a:pt x="0" y="44688"/>
                </a:lnTo>
                <a:cubicBezTo>
                  <a:pt x="0" y="45879"/>
                  <a:pt x="988" y="46836"/>
                  <a:pt x="2179" y="46836"/>
                </a:cubicBezTo>
                <a:lnTo>
                  <a:pt x="19186" y="46836"/>
                </a:lnTo>
                <a:cubicBezTo>
                  <a:pt x="20393" y="46836"/>
                  <a:pt x="21380" y="45879"/>
                  <a:pt x="21380" y="44688"/>
                </a:cubicBezTo>
                <a:lnTo>
                  <a:pt x="21380" y="2148"/>
                </a:lnTo>
                <a:cubicBezTo>
                  <a:pt x="21380" y="957"/>
                  <a:pt x="20393" y="1"/>
                  <a:pt x="19186" y="1"/>
                </a:cubicBez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74" name="Picture 2" descr="Website or mobile app ui icon set for weather forecast. 3d modern glass  morphism design. 20330691 Vector Art at Vecteezy">
            <a:extLst>
              <a:ext uri="{FF2B5EF4-FFF2-40B4-BE49-F238E27FC236}">
                <a16:creationId xmlns:a16="http://schemas.microsoft.com/office/drawing/2014/main" id="{B6B242DC-68C7-869D-6EC0-6F204534B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378" y="1989863"/>
            <a:ext cx="3586755" cy="29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6FB51-8EA2-25CC-5407-25D6E10F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Module 1 – HTML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26E82-FA0E-9B70-3D2D-AB2EA509DF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Used semantic HTML5 elements for clarity.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Header, nav, section, and footer tags applied.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Organized structure ensures maintainable code.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Enhances SEO and accessibility compliance.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1062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B07B0-3793-6010-373A-F5E983912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HTML Highlights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FD35B-52AD-DC28-7D6D-B7A3EA84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Clean indentation and consistent formatting.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Each section wrapped in a clear container.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Used meaningful class and ID names.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Commented code for better understanding.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218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8FB28-1428-CE99-6B9F-59C1521F9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4005"/>
            <a:ext cx="7704000" cy="548640"/>
          </a:xfrm>
        </p:spPr>
        <p:txBody>
          <a:bodyPr/>
          <a:lstStyle/>
          <a:p>
            <a:pPr algn="ctr"/>
            <a:r>
              <a:rPr lang="en-US" sz="3000" b="1" u="sng" dirty="0"/>
              <a:t>Homepage Layout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3B3C43-9799-A9C1-D4D3-0DF472A69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88" y="885524"/>
            <a:ext cx="8171849" cy="376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687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>
            <a:spLocks noGrp="1"/>
          </p:cNvSpPr>
          <p:nvPr>
            <p:ph type="title"/>
          </p:nvPr>
        </p:nvSpPr>
        <p:spPr>
          <a:xfrm>
            <a:off x="1354375" y="356136"/>
            <a:ext cx="6435300" cy="11935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 dirty="0"/>
              <a:t>INTRODUCTION</a:t>
            </a:r>
            <a:endParaRPr b="1" u="sng" dirty="0"/>
          </a:p>
        </p:txBody>
      </p:sp>
      <p:sp>
        <p:nvSpPr>
          <p:cNvPr id="446" name="Google Shape;446;p42"/>
          <p:cNvSpPr txBox="1">
            <a:spLocks noGrp="1"/>
          </p:cNvSpPr>
          <p:nvPr>
            <p:ph type="subTitle" idx="1"/>
          </p:nvPr>
        </p:nvSpPr>
        <p:spPr>
          <a:xfrm>
            <a:off x="288758" y="1869260"/>
            <a:ext cx="8508733" cy="25538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en-US" sz="2000" dirty="0"/>
              <a:t>The Weather Forecast Website provides real-time weather updates, temperature, humidity, and wind details for any location. It helps users plan their day effectively with accurate and user-friendly weather information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3D0667-BD8C-DC36-1474-33673875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28" y="770020"/>
            <a:ext cx="4312117" cy="3388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5F0E55-7FE3-8B65-D297-8222D45F5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757" y="770020"/>
            <a:ext cx="4312115" cy="338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44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C83AB-49DE-0B0B-86FB-AC9A02BDD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Module 2 – CSS Styling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73919-C5BB-94FF-9CED-D33002F0F7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Applied gradient backgrounds and shadow effects.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Used Flexbox and Grid for layout control.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Added border-radius for smooth design elements.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Used hover transitions for interactive feedback.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84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30518-1E06-8530-7576-3DADE5F6F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CSS Design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22A6EF-3B06-2004-DBD1-50AE7F00F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Gradient: linear(to right, sky blue, white).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Weather cards with rounded corners and shadow.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Buttons styled with hover animations.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Maintained uniform color balance.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710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5E456-837F-F791-13EA-B647DC88F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1381"/>
            <a:ext cx="7704000" cy="606902"/>
          </a:xfrm>
        </p:spPr>
        <p:txBody>
          <a:bodyPr/>
          <a:lstStyle/>
          <a:p>
            <a:pPr algn="ctr"/>
            <a:r>
              <a:rPr lang="en-US" sz="3000" b="1" u="sng" dirty="0"/>
              <a:t>HTML/CSS Code Snapshot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FC7EE-F528-BE58-9ED5-3D96F689A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3681" y="728283"/>
            <a:ext cx="8100319" cy="4293836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FE2D7-4702-A7CB-A76E-25E879EFA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5" y="808521"/>
            <a:ext cx="7551579" cy="407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91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DEDAB5-5320-AB15-5C06-26AD9CDE0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351" y="231006"/>
            <a:ext cx="7335297" cy="460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7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AA3BB-0D2F-768D-76B9-3995DFCAE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Navigation Styling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205F17-B252-768F-AE72-18DE699389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Bold, white links with hover underline effect.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Spacing between links enhances readability.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Centered header content for symmetry.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Provides a visually pleasing layout.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287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05257-E1A9-AB8E-5423-FE2E1541E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Search Bar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78C63-B2A5-D736-0CDC-F5F94C045B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Rounded input box with placeholder text.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Button styled in dark blue with white text.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Hover color changes for dynamic feel.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Encourages user interaction visually.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252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EBC78-8A7B-6E84-2572-3B1F4A1FD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Module 3 – JavaScript Interactivity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EAD47-8539-2AFB-3B87-26ED648C4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Basic functions for search and button actions.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Setup for future API-based weather fetching.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Event listeners to handle button clicks.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Smooth scroll effects planned for future 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862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D05FB-FF8C-A06E-0C6E-02730D978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JavaScript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7E4FA-14FB-AB3B-DABA-7701DBF1B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43276" y="1424539"/>
            <a:ext cx="7480724" cy="3144336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Future-ready logic for API data insertion.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Clean function naming for readability.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Easy integration with JSON data expected.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Adds dynamic behavior to static pages.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5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y Businesses Must Adopt JavaScript for App Development">
            <a:extLst>
              <a:ext uri="{FF2B5EF4-FFF2-40B4-BE49-F238E27FC236}">
                <a16:creationId xmlns:a16="http://schemas.microsoft.com/office/drawing/2014/main" id="{B42BB630-1F6D-38CE-B4A6-852F4ADD4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93" y="452388"/>
            <a:ext cx="7671335" cy="410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5889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4"/>
          <p:cNvSpPr txBox="1">
            <a:spLocks noGrp="1"/>
          </p:cNvSpPr>
          <p:nvPr>
            <p:ph type="title"/>
          </p:nvPr>
        </p:nvSpPr>
        <p:spPr>
          <a:xfrm>
            <a:off x="720000" y="346543"/>
            <a:ext cx="7704000" cy="818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u="sng" dirty="0"/>
              <a:t>Objective of the Project</a:t>
            </a:r>
            <a:endParaRPr sz="3000" b="1" u="sng" dirty="0"/>
          </a:p>
        </p:txBody>
      </p:sp>
      <p:sp>
        <p:nvSpPr>
          <p:cNvPr id="461" name="Google Shape;461;p44"/>
          <p:cNvSpPr txBox="1">
            <a:spLocks noGrp="1"/>
          </p:cNvSpPr>
          <p:nvPr>
            <p:ph type="subTitle" idx="1"/>
          </p:nvPr>
        </p:nvSpPr>
        <p:spPr>
          <a:xfrm>
            <a:off x="541867" y="1349313"/>
            <a:ext cx="4792133" cy="27248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500" dirty="0"/>
              <a:t>➤ Build a weather forecast website using HTML, CSS, and JavaScript.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5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500" dirty="0"/>
              <a:t>➤ Display daily and weekly forecasts with a clean UI.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5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500" dirty="0"/>
              <a:t>➤ Enhance understanding of responsive design and accessibility.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5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500" dirty="0"/>
              <a:t>➤ Demonstrate creativity with sky-blue theme visuals.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4" name="Google Shape;4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840453">
            <a:off x="6734811" y="2214809"/>
            <a:ext cx="2119579" cy="200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1FEAE14-ACE1-DB96-D656-0A130E6B1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412" y="2870200"/>
            <a:ext cx="3794588" cy="1997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5"/>
          <p:cNvSpPr txBox="1">
            <a:spLocks noGrp="1"/>
          </p:cNvSpPr>
          <p:nvPr>
            <p:ph type="title"/>
          </p:nvPr>
        </p:nvSpPr>
        <p:spPr>
          <a:xfrm>
            <a:off x="4110946" y="673769"/>
            <a:ext cx="4936800" cy="7411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000" b="1" u="sng" dirty="0">
                <a:solidFill>
                  <a:schemeClr val="tx2"/>
                </a:solidFill>
              </a:rPr>
              <a:t>Responsive Design Overview</a:t>
            </a:r>
            <a:endParaRPr sz="3000" dirty="0">
              <a:solidFill>
                <a:schemeClr val="tx2"/>
              </a:solidFill>
            </a:endParaRPr>
          </a:p>
        </p:txBody>
      </p:sp>
      <p:sp>
        <p:nvSpPr>
          <p:cNvPr id="940" name="Google Shape;940;p65"/>
          <p:cNvSpPr txBox="1">
            <a:spLocks noGrp="1"/>
          </p:cNvSpPr>
          <p:nvPr>
            <p:ph type="subTitle" idx="1"/>
          </p:nvPr>
        </p:nvSpPr>
        <p:spPr>
          <a:xfrm>
            <a:off x="3587564" y="1513684"/>
            <a:ext cx="5335054" cy="32700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Implemented with CSS media queries.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Grid layout adapts to all screen sizes.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 algn="l">
              <a:defRPr sz="2000">
                <a:solidFill>
                  <a:srgbClr val="003366"/>
                </a:solidFill>
              </a:defRPr>
            </a:pPr>
            <a:r>
              <a:rPr lang="en-US" dirty="0"/>
              <a:t>     ➤ Font and padding adjusted per breakpoint.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Tested on mobile and desktop views.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43" name="Google Shape;9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29238"/>
            <a:ext cx="1523876" cy="162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40453">
            <a:off x="-949100" y="1690523"/>
            <a:ext cx="2119579" cy="2007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4" name="Picture 2" descr="Responsive Design: Best Practices | IxDF">
            <a:extLst>
              <a:ext uri="{FF2B5EF4-FFF2-40B4-BE49-F238E27FC236}">
                <a16:creationId xmlns:a16="http://schemas.microsoft.com/office/drawing/2014/main" id="{F672A324-E1D2-A9A2-E252-326D21BBA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82" y="2366902"/>
            <a:ext cx="3696980" cy="241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D98E-6481-ACAB-93CD-7B8D97C39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u="sng" dirty="0"/>
              <a:t>Testing Responsiveness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50EB3-BF5C-82DA-C2C2-31ABC815D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54" y="1152475"/>
            <a:ext cx="5909910" cy="3416400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Checked layout in Chrome and Edge browsers.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Used developer tools to simulate mobile devices.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Ensured readability and proper alignment.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Consistent behavior across screen resolutions.</a:t>
            </a:r>
          </a:p>
          <a:p>
            <a:endParaRPr lang="en-US" dirty="0"/>
          </a:p>
        </p:txBody>
      </p:sp>
      <p:pic>
        <p:nvPicPr>
          <p:cNvPr id="7170" name="Picture 2" descr="Introduction to Responsive Testing - GeeksforGeeks">
            <a:extLst>
              <a:ext uri="{FF2B5EF4-FFF2-40B4-BE49-F238E27FC236}">
                <a16:creationId xmlns:a16="http://schemas.microsoft.com/office/drawing/2014/main" id="{1D3C65A0-0AD0-F6D9-DC12-59D29FD16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143" y="3233589"/>
            <a:ext cx="3888604" cy="175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7041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1AB1-78E5-E7AE-B78D-9E66E04C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Accessibility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79B94D-F2C3-DA63-505A-D8F9A62D21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289785"/>
            <a:ext cx="7326720" cy="3279090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Used alt attributes for all images.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High color contrast between text and background.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Keyboard navigable elements included.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Semantic HTML improves accessibility tools support.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34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7157-B362-295F-6C66-61839E735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Usability Focus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FEFCD5-D55C-731C-2267-BFF07C9A5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8780" y="1152475"/>
            <a:ext cx="7365220" cy="3416400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Simple navigation for fast access.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Readable text with clear hierarchy.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Interactive buttons for engagement.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Minimal clutter for maximum clarity.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8538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4E012-851F-1CCD-8375-163F465FC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u="sng" dirty="0"/>
              <a:t>Design Inspiration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CF6713-BAC8-2E90-79A9-85070F580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258" y="1152475"/>
            <a:ext cx="6179419" cy="2716881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Inspired by blue sky and sunlight.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Weather icons represent daily life themes.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Modern, flat design trend followed.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Focus on calm and minimal interface.</a:t>
            </a:r>
          </a:p>
          <a:p>
            <a:endParaRPr lang="en-US" dirty="0"/>
          </a:p>
        </p:txBody>
      </p:sp>
      <p:pic>
        <p:nvPicPr>
          <p:cNvPr id="10244" name="Picture 4" descr="Výsledek obrázku pro oblaky kreslene">
            <a:extLst>
              <a:ext uri="{FF2B5EF4-FFF2-40B4-BE49-F238E27FC236}">
                <a16:creationId xmlns:a16="http://schemas.microsoft.com/office/drawing/2014/main" id="{B9DA5904-2EB1-0BD9-FEFB-E1D868B6B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170" y="2290813"/>
            <a:ext cx="2995973" cy="28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689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9E8F9-672F-8778-45DB-52CF188B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3000" b="1" u="sng" dirty="0">
                <a:solidFill>
                  <a:schemeClr val="accent1">
                    <a:lumMod val="50000"/>
                  </a:schemeClr>
                </a:solidFill>
              </a:rPr>
              <a:t>AI Tools in Design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B36FC-B7A5-560A-FDE0-E4A5B9A42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878" y="1152475"/>
            <a:ext cx="6035040" cy="3416400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Canva for layout mockups and icons.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Remove.bg for cleaning weather images.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Used Icons8 for sun, cloud, and rain icons.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AI tools improved visual aesthetics.</a:t>
            </a:r>
          </a:p>
          <a:p>
            <a:endParaRPr lang="en-US" dirty="0"/>
          </a:p>
        </p:txBody>
      </p:sp>
      <p:pic>
        <p:nvPicPr>
          <p:cNvPr id="9218" name="Picture 2" descr="Top 15 AI Research Tools Every Professional Should Know">
            <a:extLst>
              <a:ext uri="{FF2B5EF4-FFF2-40B4-BE49-F238E27FC236}">
                <a16:creationId xmlns:a16="http://schemas.microsoft.com/office/drawing/2014/main" id="{BAB36D56-AF20-8459-A170-A2AFD3374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34" y="2811508"/>
            <a:ext cx="3147461" cy="188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384;p74">
            <a:extLst>
              <a:ext uri="{FF2B5EF4-FFF2-40B4-BE49-F238E27FC236}">
                <a16:creationId xmlns:a16="http://schemas.microsoft.com/office/drawing/2014/main" id="{5AA2E2F6-638F-EB23-C771-F84AB0416B6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966" y="1152475"/>
            <a:ext cx="1828800" cy="19179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9477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7"/>
          <p:cNvSpPr txBox="1">
            <a:spLocks noGrp="1"/>
          </p:cNvSpPr>
          <p:nvPr>
            <p:ph type="subTitle" idx="1"/>
          </p:nvPr>
        </p:nvSpPr>
        <p:spPr>
          <a:xfrm>
            <a:off x="394636" y="1797222"/>
            <a:ext cx="3824968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endParaRPr lang="en-US" sz="1600" dirty="0"/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600" dirty="0"/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6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2000" dirty="0"/>
              <a:t>➤ </a:t>
            </a:r>
            <a:r>
              <a:rPr lang="en-US" sz="2400" dirty="0"/>
              <a:t>Maintaining consistent spacing in grid layout..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600" dirty="0"/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5" name="Google Shape;515;p47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122014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400" b="1" u="sng" dirty="0"/>
              <a:t>Challenges Faced</a:t>
            </a:r>
            <a:endParaRPr sz="3400" dirty="0"/>
          </a:p>
        </p:txBody>
      </p:sp>
      <p:sp>
        <p:nvSpPr>
          <p:cNvPr id="517" name="Google Shape;517;p47"/>
          <p:cNvSpPr txBox="1">
            <a:spLocks noGrp="1"/>
          </p:cNvSpPr>
          <p:nvPr>
            <p:ph type="subTitle" idx="4"/>
          </p:nvPr>
        </p:nvSpPr>
        <p:spPr>
          <a:xfrm>
            <a:off x="558265" y="3060834"/>
            <a:ext cx="3662962" cy="9042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US" dirty="0"/>
          </a:p>
          <a:p>
            <a:pPr marL="0" indent="0"/>
            <a:r>
              <a:rPr lang="en-US" sz="2400" dirty="0"/>
              <a:t>➤ Aligning multiple cards evenly.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9" name="Google Shape;519;p47"/>
          <p:cNvSpPr txBox="1">
            <a:spLocks noGrp="1"/>
          </p:cNvSpPr>
          <p:nvPr>
            <p:ph type="subTitle" idx="6"/>
          </p:nvPr>
        </p:nvSpPr>
        <p:spPr>
          <a:xfrm>
            <a:off x="4699200" y="1797222"/>
            <a:ext cx="4300421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endParaRPr lang="en-US" sz="1600" dirty="0"/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6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2000" dirty="0"/>
              <a:t>➤ </a:t>
            </a:r>
            <a:r>
              <a:rPr lang="en-US" sz="2400" dirty="0"/>
              <a:t>Ensuring contrast balance between colors.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1" name="Google Shape;521;p47"/>
          <p:cNvSpPr txBox="1">
            <a:spLocks noGrp="1"/>
          </p:cNvSpPr>
          <p:nvPr>
            <p:ph type="subTitle" idx="8"/>
          </p:nvPr>
        </p:nvSpPr>
        <p:spPr>
          <a:xfrm>
            <a:off x="5125239" y="2887324"/>
            <a:ext cx="3460496" cy="12512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US" dirty="0"/>
          </a:p>
          <a:p>
            <a:pPr marL="0" indent="0"/>
            <a:r>
              <a:rPr lang="en-US" sz="2400" dirty="0"/>
              <a:t>➤ Adapting design for smaller screens.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0"/>
          <p:cNvSpPr txBox="1">
            <a:spLocks noGrp="1"/>
          </p:cNvSpPr>
          <p:nvPr>
            <p:ph type="subTitle" idx="1"/>
          </p:nvPr>
        </p:nvSpPr>
        <p:spPr>
          <a:xfrm>
            <a:off x="720000" y="1934308"/>
            <a:ext cx="2336400" cy="879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-US" b="1" dirty="0"/>
              <a:t>➤ </a:t>
            </a:r>
            <a:r>
              <a:rPr lang="en-US" sz="1600" b="1" dirty="0"/>
              <a:t>Used CSS Grid for equal alignment.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9" name="Google Shape;419;p40"/>
          <p:cNvSpPr txBox="1">
            <a:spLocks noGrp="1"/>
          </p:cNvSpPr>
          <p:nvPr>
            <p:ph type="title" idx="2"/>
          </p:nvPr>
        </p:nvSpPr>
        <p:spPr>
          <a:xfrm>
            <a:off x="1432350" y="14816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20" name="Google Shape;420;p40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000" b="1" u="sng" dirty="0"/>
              <a:t>Solutions Implemented</a:t>
            </a:r>
            <a:endParaRPr sz="3000" dirty="0"/>
          </a:p>
        </p:txBody>
      </p:sp>
      <p:sp>
        <p:nvSpPr>
          <p:cNvPr id="422" name="Google Shape;422;p40"/>
          <p:cNvSpPr txBox="1">
            <a:spLocks noGrp="1"/>
          </p:cNvSpPr>
          <p:nvPr>
            <p:ph type="title" idx="5"/>
          </p:nvPr>
        </p:nvSpPr>
        <p:spPr>
          <a:xfrm>
            <a:off x="4116150" y="14816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subTitle" idx="6"/>
          </p:nvPr>
        </p:nvSpPr>
        <p:spPr>
          <a:xfrm>
            <a:off x="3403800" y="1934308"/>
            <a:ext cx="2336400" cy="879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US" dirty="0"/>
          </a:p>
          <a:p>
            <a:pPr marL="0" indent="0" algn="l"/>
            <a:r>
              <a:rPr lang="en-US" sz="1600" dirty="0"/>
              <a:t>➤ </a:t>
            </a:r>
            <a:r>
              <a:rPr lang="en-US" sz="1600" b="1" dirty="0"/>
              <a:t>Fixed spacing with margin and padding </a:t>
            </a:r>
            <a:endParaRPr lang="en-US" sz="1600" dirty="0"/>
          </a:p>
          <a:p>
            <a:pPr marL="0" indent="0"/>
            <a:r>
              <a:rPr lang="en-US" sz="1600" b="1" dirty="0"/>
              <a:t>rules.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5" name="Google Shape;425;p40"/>
          <p:cNvSpPr txBox="1">
            <a:spLocks noGrp="1"/>
          </p:cNvSpPr>
          <p:nvPr>
            <p:ph type="title" idx="8"/>
          </p:nvPr>
        </p:nvSpPr>
        <p:spPr>
          <a:xfrm>
            <a:off x="6799950" y="14816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6" name="Google Shape;426;p40"/>
          <p:cNvSpPr txBox="1">
            <a:spLocks noGrp="1"/>
          </p:cNvSpPr>
          <p:nvPr>
            <p:ph type="subTitle" idx="9"/>
          </p:nvPr>
        </p:nvSpPr>
        <p:spPr>
          <a:xfrm>
            <a:off x="6087599" y="1934308"/>
            <a:ext cx="2652139" cy="87979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-US" dirty="0"/>
              <a:t>➤ </a:t>
            </a:r>
            <a:r>
              <a:rPr lang="en-US" sz="1600" b="1" dirty="0"/>
              <a:t>Defined breakpoints for responsive resizing.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8" name="Google Shape;428;p40"/>
          <p:cNvSpPr txBox="1">
            <a:spLocks noGrp="1"/>
          </p:cNvSpPr>
          <p:nvPr>
            <p:ph type="title" idx="14"/>
          </p:nvPr>
        </p:nvSpPr>
        <p:spPr>
          <a:xfrm>
            <a:off x="2774250" y="331908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29" name="Google Shape;429;p40"/>
          <p:cNvSpPr txBox="1">
            <a:spLocks noGrp="1"/>
          </p:cNvSpPr>
          <p:nvPr>
            <p:ph type="subTitle" idx="15"/>
          </p:nvPr>
        </p:nvSpPr>
        <p:spPr>
          <a:xfrm>
            <a:off x="1588168" y="3730683"/>
            <a:ext cx="2810132" cy="920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-US" b="1" dirty="0"/>
              <a:t>➤ </a:t>
            </a:r>
            <a:r>
              <a:rPr lang="en-US" sz="1600" b="1" dirty="0"/>
              <a:t>Tested UI using browser emulation tools.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1" name="Google Shape;431;p40"/>
          <p:cNvSpPr txBox="1">
            <a:spLocks noGrp="1"/>
          </p:cNvSpPr>
          <p:nvPr>
            <p:ph type="title" idx="17"/>
          </p:nvPr>
        </p:nvSpPr>
        <p:spPr>
          <a:xfrm>
            <a:off x="5458050" y="331908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2" name="Google Shape;432;p40"/>
          <p:cNvSpPr txBox="1">
            <a:spLocks noGrp="1"/>
          </p:cNvSpPr>
          <p:nvPr>
            <p:ph type="subTitle" idx="18"/>
          </p:nvPr>
        </p:nvSpPr>
        <p:spPr>
          <a:xfrm>
            <a:off x="5027850" y="3777608"/>
            <a:ext cx="3153624" cy="9208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dirty="0"/>
              <a:t>➤ </a:t>
            </a:r>
            <a:r>
              <a:rPr lang="en-US" sz="1600" b="1" dirty="0"/>
              <a:t>Added hover animations for better user interaction.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D8A32-BB0F-7490-30E1-39D44F43B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Website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681A4-CDE1-935E-B8A5-DBB2E5FE9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Tested design on laptop and mobile.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Validated HTML and CSS for syntax errors.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Ensured cross-browser compatibility.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Tested color accessibility compliance.</a:t>
            </a:r>
          </a:p>
          <a:p>
            <a:endParaRPr lang="en-US" dirty="0"/>
          </a:p>
        </p:txBody>
      </p:sp>
      <p:pic>
        <p:nvPicPr>
          <p:cNvPr id="2050" name="Picture 2" descr="Website Testing: A Complete Guide">
            <a:extLst>
              <a:ext uri="{FF2B5EF4-FFF2-40B4-BE49-F238E27FC236}">
                <a16:creationId xmlns:a16="http://schemas.microsoft.com/office/drawing/2014/main" id="{71D0004F-1AA5-1411-5CEB-216C9F8A7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1790" y="2515105"/>
            <a:ext cx="2272345" cy="227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928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4535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000" b="1" u="sng" dirty="0"/>
              <a:t>Learning Outcomes</a:t>
            </a:r>
            <a:endParaRPr sz="3000" dirty="0"/>
          </a:p>
        </p:txBody>
      </p:sp>
      <p:sp>
        <p:nvSpPr>
          <p:cNvPr id="911" name="Google Shape;911;p64"/>
          <p:cNvSpPr txBox="1"/>
          <p:nvPr/>
        </p:nvSpPr>
        <p:spPr>
          <a:xfrm>
            <a:off x="3970523" y="1251284"/>
            <a:ext cx="2003700" cy="75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Improved CSS layout and responsive design skills.</a:t>
            </a:r>
          </a:p>
        </p:txBody>
      </p:sp>
      <p:sp>
        <p:nvSpPr>
          <p:cNvPr id="913" name="Google Shape;913;p64"/>
          <p:cNvSpPr txBox="1"/>
          <p:nvPr/>
        </p:nvSpPr>
        <p:spPr>
          <a:xfrm>
            <a:off x="3970523" y="2993457"/>
            <a:ext cx="2003700" cy="1116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Learned importance of color contrast and design flow.</a:t>
            </a:r>
          </a:p>
        </p:txBody>
      </p:sp>
      <p:sp>
        <p:nvSpPr>
          <p:cNvPr id="915" name="Google Shape;915;p64"/>
          <p:cNvSpPr txBox="1"/>
          <p:nvPr/>
        </p:nvSpPr>
        <p:spPr>
          <a:xfrm>
            <a:off x="6420300" y="1251284"/>
            <a:ext cx="2624423" cy="109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Understood structure of real-world frontend projects.</a:t>
            </a:r>
          </a:p>
        </p:txBody>
      </p:sp>
      <p:sp>
        <p:nvSpPr>
          <p:cNvPr id="917" name="Google Shape;917;p64"/>
          <p:cNvSpPr txBox="1"/>
          <p:nvPr/>
        </p:nvSpPr>
        <p:spPr>
          <a:xfrm>
            <a:off x="6420300" y="2795687"/>
            <a:ext cx="2003700" cy="131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Developed habit of semantic and clean coding.</a:t>
            </a:r>
          </a:p>
        </p:txBody>
      </p:sp>
      <p:sp>
        <p:nvSpPr>
          <p:cNvPr id="2" name="AutoShape 2" descr="20 Learning Outcomes Examples (and how to write them) | Skillshub">
            <a:extLst>
              <a:ext uri="{FF2B5EF4-FFF2-40B4-BE49-F238E27FC236}">
                <a16:creationId xmlns:a16="http://schemas.microsoft.com/office/drawing/2014/main" id="{4A896DDC-00D9-1E72-EAEF-A21371ED4F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AutoShape 6" descr="20 Learning Outcomes Examples (and how to write them) | Skillshub">
            <a:extLst>
              <a:ext uri="{FF2B5EF4-FFF2-40B4-BE49-F238E27FC236}">
                <a16:creationId xmlns:a16="http://schemas.microsoft.com/office/drawing/2014/main" id="{ED505239-38C3-CF89-AD0F-E15DCEE80C32}"/>
              </a:ext>
            </a:extLst>
          </p:cNvPr>
          <p:cNvSpPr>
            <a:spLocks noChangeAspect="1" noChangeArrowheads="1"/>
          </p:cNvSpPr>
          <p:nvPr/>
        </p:nvSpPr>
        <p:spPr bwMode="auto">
          <a:xfrm flipV="1">
            <a:off x="529389" y="3484344"/>
            <a:ext cx="3739615" cy="37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46" name="Picture 10" descr="3+ Thousand Learning Outcomes Royalty-Free Images, Stock Photos &amp; Pictures  | Shutterstock">
            <a:extLst>
              <a:ext uri="{FF2B5EF4-FFF2-40B4-BE49-F238E27FC236}">
                <a16:creationId xmlns:a16="http://schemas.microsoft.com/office/drawing/2014/main" id="{0A9B2CF5-06B4-4846-E8E4-519088E23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40" y="1848527"/>
            <a:ext cx="3445574" cy="189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E6FA4-3BE2-A356-4079-6AAFF2476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1" u="sng" dirty="0"/>
              <a:t>Project Aim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2B0BC-4462-4764-7B2A-EBC9DEBEE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0258" y="1116532"/>
            <a:ext cx="6506677" cy="3785668"/>
          </a:xfrm>
        </p:spPr>
        <p:txBody>
          <a:bodyPr/>
          <a:lstStyle/>
          <a:p>
            <a:r>
              <a:rPr lang="en-US" sz="2000" dirty="0"/>
              <a:t>➤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To provide accurate and real-time weather updates to users.</a:t>
            </a:r>
          </a:p>
          <a:p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dirty="0"/>
              <a:t>➤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To display temperature, humidity, wind speed, and rainfall data.</a:t>
            </a:r>
          </a:p>
          <a:p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dirty="0"/>
              <a:t>➤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To forecast upcoming weather conditions for better planning.</a:t>
            </a:r>
          </a:p>
          <a:p>
            <a:endParaRPr lang="en-US" sz="2000" dirty="0">
              <a:solidFill>
                <a:schemeClr val="accent3">
                  <a:lumMod val="75000"/>
                </a:schemeClr>
              </a:solidFill>
            </a:endParaRPr>
          </a:p>
          <a:p>
            <a:r>
              <a:rPr lang="en-US" sz="2000" dirty="0"/>
              <a:t>➤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To create a user-friendly system for easy weather information access.</a:t>
            </a:r>
          </a:p>
          <a:p>
            <a:endParaRPr lang="en-US" dirty="0"/>
          </a:p>
        </p:txBody>
      </p:sp>
      <p:pic>
        <p:nvPicPr>
          <p:cNvPr id="15362" name="Picture 2" descr="Outcomes - Connecting the Dots">
            <a:extLst>
              <a:ext uri="{FF2B5EF4-FFF2-40B4-BE49-F238E27FC236}">
                <a16:creationId xmlns:a16="http://schemas.microsoft.com/office/drawing/2014/main" id="{795DD85F-E078-9579-8015-C396030F2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834" y="2753492"/>
            <a:ext cx="2574753" cy="205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0688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4" name="Google Shape;1054;p71"/>
          <p:cNvCxnSpPr>
            <a:cxnSpLocks/>
          </p:cNvCxnSpPr>
          <p:nvPr/>
        </p:nvCxnSpPr>
        <p:spPr>
          <a:xfrm rot="10800000" flipV="1">
            <a:off x="2271563" y="1001024"/>
            <a:ext cx="2300441" cy="58439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7" name="Google Shape;1057;p71"/>
          <p:cNvCxnSpPr>
            <a:cxnSpLocks/>
          </p:cNvCxnSpPr>
          <p:nvPr/>
        </p:nvCxnSpPr>
        <p:spPr>
          <a:xfrm rot="16200000" flipH="1">
            <a:off x="5248104" y="324923"/>
            <a:ext cx="1292535" cy="264474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5" name="Google Shape;1055;p71"/>
          <p:cNvSpPr txBox="1"/>
          <p:nvPr/>
        </p:nvSpPr>
        <p:spPr>
          <a:xfrm>
            <a:off x="2712750" y="262468"/>
            <a:ext cx="3718500" cy="738558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b="1" dirty="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rPr>
              <a:t>Weather Forecast</a:t>
            </a:r>
            <a:endParaRPr sz="2500" b="1" dirty="0">
              <a:solidFill>
                <a:schemeClr val="accent3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  <p:sp>
        <p:nvSpPr>
          <p:cNvPr id="1056" name="Google Shape;1056;p71"/>
          <p:cNvSpPr txBox="1"/>
          <p:nvPr/>
        </p:nvSpPr>
        <p:spPr>
          <a:xfrm>
            <a:off x="1126155" y="2293562"/>
            <a:ext cx="2605245" cy="584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rPr>
              <a:t>Daily &amp; Hourly </a:t>
            </a:r>
            <a:endParaRPr sz="2100" b="1" dirty="0">
              <a:solidFill>
                <a:schemeClr val="accent3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  <p:sp>
        <p:nvSpPr>
          <p:cNvPr id="1058" name="Google Shape;1058;p71"/>
          <p:cNvSpPr txBox="1"/>
          <p:nvPr/>
        </p:nvSpPr>
        <p:spPr>
          <a:xfrm>
            <a:off x="5818874" y="2293562"/>
            <a:ext cx="3103745" cy="584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rPr>
              <a:t>Extended Forecast</a:t>
            </a:r>
            <a:endParaRPr sz="2100" b="1" dirty="0">
              <a:solidFill>
                <a:schemeClr val="accent3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  <p:sp>
        <p:nvSpPr>
          <p:cNvPr id="1060" name="Google Shape;1060;p71"/>
          <p:cNvSpPr txBox="1"/>
          <p:nvPr/>
        </p:nvSpPr>
        <p:spPr>
          <a:xfrm>
            <a:off x="6996925" y="3791100"/>
            <a:ext cx="1837504" cy="584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3">
                    <a:lumMod val="50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Monthly Climate Data</a:t>
            </a:r>
            <a:endParaRPr b="1" dirty="0">
              <a:solidFill>
                <a:schemeClr val="accent3">
                  <a:lumMod val="50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61" name="Google Shape;1061;p71"/>
          <p:cNvSpPr txBox="1"/>
          <p:nvPr/>
        </p:nvSpPr>
        <p:spPr>
          <a:xfrm>
            <a:off x="4894951" y="3791100"/>
            <a:ext cx="1681200" cy="584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7 Days Outlook</a:t>
            </a:r>
            <a:endParaRPr b="1" dirty="0">
              <a:solidFill>
                <a:schemeClr val="accent3">
                  <a:lumMod val="50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62" name="Google Shape;1062;p71"/>
          <p:cNvSpPr txBox="1"/>
          <p:nvPr/>
        </p:nvSpPr>
        <p:spPr>
          <a:xfrm>
            <a:off x="2567849" y="3791100"/>
            <a:ext cx="1681200" cy="584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Hourly Detail</a:t>
            </a:r>
            <a:endParaRPr b="1" dirty="0">
              <a:solidFill>
                <a:schemeClr val="accent3">
                  <a:lumMod val="50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63" name="Google Shape;1063;p71"/>
          <p:cNvSpPr txBox="1"/>
          <p:nvPr/>
        </p:nvSpPr>
        <p:spPr>
          <a:xfrm>
            <a:off x="720002" y="3791100"/>
            <a:ext cx="1681200" cy="5844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Quicksand"/>
                <a:ea typeface="Quicksand"/>
                <a:cs typeface="Quicksand"/>
                <a:sym typeface="Quicksand"/>
              </a:rPr>
              <a:t>Current Condition</a:t>
            </a:r>
            <a:endParaRPr b="1" dirty="0">
              <a:solidFill>
                <a:schemeClr val="accent3">
                  <a:lumMod val="50000"/>
                </a:schemeClr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64" name="Google Shape;1064;p71"/>
          <p:cNvCxnSpPr>
            <a:cxnSpLocks/>
            <a:stCxn id="1056" idx="2"/>
            <a:endCxn id="1062" idx="0"/>
          </p:cNvCxnSpPr>
          <p:nvPr/>
        </p:nvCxnSpPr>
        <p:spPr>
          <a:xfrm rot="16200000" flipH="1">
            <a:off x="2462044" y="2844695"/>
            <a:ext cx="913138" cy="979671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5" name="Google Shape;1065;p71"/>
          <p:cNvCxnSpPr>
            <a:cxnSpLocks/>
            <a:stCxn id="1056" idx="2"/>
            <a:endCxn id="1063" idx="0"/>
          </p:cNvCxnSpPr>
          <p:nvPr/>
        </p:nvCxnSpPr>
        <p:spPr>
          <a:xfrm rot="5400000">
            <a:off x="1538121" y="2900443"/>
            <a:ext cx="913138" cy="86817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6" name="Google Shape;1066;p71"/>
          <p:cNvCxnSpPr>
            <a:cxnSpLocks/>
            <a:stCxn id="1058" idx="2"/>
            <a:endCxn id="1061" idx="0"/>
          </p:cNvCxnSpPr>
          <p:nvPr/>
        </p:nvCxnSpPr>
        <p:spPr>
          <a:xfrm rot="5400000">
            <a:off x="6096580" y="2516933"/>
            <a:ext cx="913138" cy="163519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7" name="Google Shape;1067;p71"/>
          <p:cNvCxnSpPr>
            <a:cxnSpLocks/>
            <a:stCxn id="1058" idx="2"/>
            <a:endCxn id="1060" idx="0"/>
          </p:cNvCxnSpPr>
          <p:nvPr/>
        </p:nvCxnSpPr>
        <p:spPr>
          <a:xfrm rot="16200000" flipH="1">
            <a:off x="7186643" y="3062066"/>
            <a:ext cx="913138" cy="54493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A877A03A-BAAA-1F0C-E32A-8AD9E723671F}"/>
              </a:ext>
            </a:extLst>
          </p:cNvPr>
          <p:cNvCxnSpPr>
            <a:cxnSpLocks/>
          </p:cNvCxnSpPr>
          <p:nvPr/>
        </p:nvCxnSpPr>
        <p:spPr>
          <a:xfrm>
            <a:off x="2271563" y="1585423"/>
            <a:ext cx="0" cy="70813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1"/>
          <p:cNvSpPr/>
          <p:nvPr/>
        </p:nvSpPr>
        <p:spPr>
          <a:xfrm>
            <a:off x="1381400" y="2319613"/>
            <a:ext cx="714900" cy="714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6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3601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3000" b="1" u="sng" dirty="0"/>
              <a:t>Future Enhancements</a:t>
            </a:r>
            <a:endParaRPr sz="3000" dirty="0"/>
          </a:p>
        </p:txBody>
      </p:sp>
      <p:sp>
        <p:nvSpPr>
          <p:cNvPr id="793" name="Google Shape;793;p61"/>
          <p:cNvSpPr txBox="1"/>
          <p:nvPr/>
        </p:nvSpPr>
        <p:spPr>
          <a:xfrm>
            <a:off x="846200" y="3190074"/>
            <a:ext cx="1921500" cy="1084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endParaRPr lang="en-US" sz="12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200" b="1" dirty="0"/>
              <a:t>➤ Add live API for dynamic weather data.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</p:txBody>
      </p:sp>
      <p:sp>
        <p:nvSpPr>
          <p:cNvPr id="794" name="Google Shape;794;p61"/>
          <p:cNvSpPr txBox="1"/>
          <p:nvPr/>
        </p:nvSpPr>
        <p:spPr>
          <a:xfrm>
            <a:off x="1283000" y="1481633"/>
            <a:ext cx="911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678D41"/>
                </a:solidFill>
                <a:latin typeface="Ingrid Darling"/>
                <a:ea typeface="Ingrid Darling"/>
                <a:cs typeface="Ingrid Darling"/>
                <a:sym typeface="Ingrid Darling"/>
              </a:rPr>
              <a:t>01</a:t>
            </a:r>
            <a:endParaRPr sz="4400">
              <a:solidFill>
                <a:srgbClr val="678D41"/>
              </a:solidFill>
              <a:latin typeface="Ingrid Darling"/>
              <a:ea typeface="Ingrid Darling"/>
              <a:cs typeface="Ingrid Darling"/>
              <a:sym typeface="Ingrid Darling"/>
            </a:endParaRPr>
          </a:p>
        </p:txBody>
      </p:sp>
      <p:cxnSp>
        <p:nvCxnSpPr>
          <p:cNvPr id="795" name="Google Shape;795;p61"/>
          <p:cNvCxnSpPr>
            <a:stCxn id="794" idx="2"/>
            <a:endCxn id="789" idx="0"/>
          </p:cNvCxnSpPr>
          <p:nvPr/>
        </p:nvCxnSpPr>
        <p:spPr>
          <a:xfrm rot="-5400000" flipH="1">
            <a:off x="1526000" y="2106083"/>
            <a:ext cx="426300" cy="6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6" name="Google Shape;796;p61"/>
          <p:cNvCxnSpPr>
            <a:cxnSpLocks/>
            <a:stCxn id="789" idx="4"/>
          </p:cNvCxnSpPr>
          <p:nvPr/>
        </p:nvCxnSpPr>
        <p:spPr>
          <a:xfrm rot="-5400000" flipH="1">
            <a:off x="1526000" y="3247363"/>
            <a:ext cx="4263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7" name="Google Shape;797;p61"/>
          <p:cNvSpPr/>
          <p:nvPr/>
        </p:nvSpPr>
        <p:spPr>
          <a:xfrm>
            <a:off x="4214550" y="2319613"/>
            <a:ext cx="714900" cy="714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"/>
          <p:cNvSpPr txBox="1"/>
          <p:nvPr/>
        </p:nvSpPr>
        <p:spPr>
          <a:xfrm>
            <a:off x="3624752" y="3029088"/>
            <a:ext cx="2057700" cy="1245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200" b="1" dirty="0"/>
              <a:t>➤ Include geolocation-based forecast updates.</a:t>
            </a:r>
          </a:p>
        </p:txBody>
      </p:sp>
      <p:sp>
        <p:nvSpPr>
          <p:cNvPr id="800" name="Google Shape;800;p61"/>
          <p:cNvSpPr txBox="1"/>
          <p:nvPr/>
        </p:nvSpPr>
        <p:spPr>
          <a:xfrm>
            <a:off x="4116150" y="1481633"/>
            <a:ext cx="911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678D41"/>
                </a:solidFill>
                <a:latin typeface="Ingrid Darling"/>
                <a:ea typeface="Ingrid Darling"/>
                <a:cs typeface="Ingrid Darling"/>
                <a:sym typeface="Ingrid Darling"/>
              </a:rPr>
              <a:t>02</a:t>
            </a:r>
            <a:endParaRPr sz="4400">
              <a:solidFill>
                <a:srgbClr val="678D41"/>
              </a:solidFill>
              <a:latin typeface="Ingrid Darling"/>
              <a:ea typeface="Ingrid Darling"/>
              <a:cs typeface="Ingrid Darling"/>
              <a:sym typeface="Ingrid Darling"/>
            </a:endParaRPr>
          </a:p>
        </p:txBody>
      </p:sp>
      <p:cxnSp>
        <p:nvCxnSpPr>
          <p:cNvPr id="801" name="Google Shape;801;p61"/>
          <p:cNvCxnSpPr>
            <a:stCxn id="800" idx="2"/>
            <a:endCxn id="797" idx="0"/>
          </p:cNvCxnSpPr>
          <p:nvPr/>
        </p:nvCxnSpPr>
        <p:spPr>
          <a:xfrm rot="-5400000" flipH="1">
            <a:off x="4359150" y="2106083"/>
            <a:ext cx="426300" cy="6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2" name="Google Shape;802;p61"/>
          <p:cNvCxnSpPr>
            <a:cxnSpLocks/>
            <a:stCxn id="797" idx="4"/>
          </p:cNvCxnSpPr>
          <p:nvPr/>
        </p:nvCxnSpPr>
        <p:spPr>
          <a:xfrm rot="-5400000" flipH="1">
            <a:off x="4359150" y="3247363"/>
            <a:ext cx="4263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3" name="Google Shape;803;p61"/>
          <p:cNvSpPr/>
          <p:nvPr/>
        </p:nvSpPr>
        <p:spPr>
          <a:xfrm>
            <a:off x="7047700" y="2319613"/>
            <a:ext cx="714900" cy="7149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61"/>
          <p:cNvSpPr txBox="1"/>
          <p:nvPr/>
        </p:nvSpPr>
        <p:spPr>
          <a:xfrm>
            <a:off x="6538904" y="2922525"/>
            <a:ext cx="2057700" cy="1496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200" dirty="0"/>
              <a:t>➤ </a:t>
            </a:r>
            <a:r>
              <a:rPr lang="en-US" sz="1200" b="1" dirty="0"/>
              <a:t>Integrate day/night themes based on time.</a:t>
            </a:r>
          </a:p>
        </p:txBody>
      </p:sp>
      <p:sp>
        <p:nvSpPr>
          <p:cNvPr id="806" name="Google Shape;806;p61"/>
          <p:cNvSpPr txBox="1"/>
          <p:nvPr/>
        </p:nvSpPr>
        <p:spPr>
          <a:xfrm>
            <a:off x="6949300" y="1481633"/>
            <a:ext cx="9117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1828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678D41"/>
                </a:solidFill>
                <a:latin typeface="Ingrid Darling"/>
                <a:ea typeface="Ingrid Darling"/>
                <a:cs typeface="Ingrid Darling"/>
                <a:sym typeface="Ingrid Darling"/>
              </a:rPr>
              <a:t>03</a:t>
            </a:r>
            <a:endParaRPr sz="4400">
              <a:solidFill>
                <a:srgbClr val="678D41"/>
              </a:solidFill>
              <a:latin typeface="Ingrid Darling"/>
              <a:ea typeface="Ingrid Darling"/>
              <a:cs typeface="Ingrid Darling"/>
              <a:sym typeface="Ingrid Darling"/>
            </a:endParaRPr>
          </a:p>
        </p:txBody>
      </p:sp>
      <p:cxnSp>
        <p:nvCxnSpPr>
          <p:cNvPr id="807" name="Google Shape;807;p61"/>
          <p:cNvCxnSpPr>
            <a:stCxn id="806" idx="2"/>
            <a:endCxn id="803" idx="0"/>
          </p:cNvCxnSpPr>
          <p:nvPr/>
        </p:nvCxnSpPr>
        <p:spPr>
          <a:xfrm rot="-5400000" flipH="1">
            <a:off x="7192300" y="2106083"/>
            <a:ext cx="426300" cy="600"/>
          </a:xfrm>
          <a:prstGeom prst="bentConnector3">
            <a:avLst>
              <a:gd name="adj1" fmla="val 5000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8" name="Google Shape;808;p61"/>
          <p:cNvCxnSpPr>
            <a:cxnSpLocks/>
            <a:stCxn id="803" idx="4"/>
          </p:cNvCxnSpPr>
          <p:nvPr/>
        </p:nvCxnSpPr>
        <p:spPr>
          <a:xfrm rot="-5400000" flipH="1">
            <a:off x="7192300" y="3247363"/>
            <a:ext cx="426300" cy="600"/>
          </a:xfrm>
          <a:prstGeom prst="bentConnector3">
            <a:avLst>
              <a:gd name="adj1" fmla="val 5001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9" name="Google Shape;809;p61"/>
          <p:cNvCxnSpPr>
            <a:stCxn id="794" idx="3"/>
            <a:endCxn id="800" idx="1"/>
          </p:cNvCxnSpPr>
          <p:nvPr/>
        </p:nvCxnSpPr>
        <p:spPr>
          <a:xfrm>
            <a:off x="2194700" y="1687433"/>
            <a:ext cx="19215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0" name="Google Shape;810;p61"/>
          <p:cNvCxnSpPr>
            <a:stCxn id="800" idx="3"/>
            <a:endCxn id="806" idx="1"/>
          </p:cNvCxnSpPr>
          <p:nvPr/>
        </p:nvCxnSpPr>
        <p:spPr>
          <a:xfrm>
            <a:off x="5027850" y="1687433"/>
            <a:ext cx="1921500" cy="6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266" name="Picture 2" descr="7+ Thousand Api Logos Royalty-Free Images, Stock Photos &amp; Pictures |  Shutterstock">
            <a:extLst>
              <a:ext uri="{FF2B5EF4-FFF2-40B4-BE49-F238E27FC236}">
                <a16:creationId xmlns:a16="http://schemas.microsoft.com/office/drawing/2014/main" id="{F3AF6753-8B1A-98FD-F5F1-3FA377064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75" y="2475174"/>
            <a:ext cx="447350" cy="4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ree Location SVG, PNG Icon, Symbol ...">
            <a:extLst>
              <a:ext uri="{FF2B5EF4-FFF2-40B4-BE49-F238E27FC236}">
                <a16:creationId xmlns:a16="http://schemas.microsoft.com/office/drawing/2014/main" id="{B6309C37-E500-A9D3-356A-5D9D9D817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049" y="2462400"/>
            <a:ext cx="423901" cy="42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490+ Day And Night Symbol Stock Photos ...">
            <a:extLst>
              <a:ext uri="{FF2B5EF4-FFF2-40B4-BE49-F238E27FC236}">
                <a16:creationId xmlns:a16="http://schemas.microsoft.com/office/drawing/2014/main" id="{F21E2FB1-EF03-2486-B7B0-DA04738AA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525" y="2460001"/>
            <a:ext cx="426300" cy="42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b="1" u="sng" dirty="0"/>
              <a:t>Dark Mode Option</a:t>
            </a:r>
            <a:endParaRPr sz="3000" dirty="0"/>
          </a:p>
        </p:txBody>
      </p:sp>
      <p:sp>
        <p:nvSpPr>
          <p:cNvPr id="773" name="Google Shape;773;p60"/>
          <p:cNvSpPr txBox="1"/>
          <p:nvPr/>
        </p:nvSpPr>
        <p:spPr>
          <a:xfrm>
            <a:off x="719990" y="1930109"/>
            <a:ext cx="4553249" cy="2029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Switch between light and dark backgrounds.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Ensures comfort in different lighting conditions.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Implemented using CSS variables and JS toggle.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Improves overall user experience.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3234B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783" name="Google Shape;783;p60"/>
          <p:cNvSpPr/>
          <p:nvPr/>
        </p:nvSpPr>
        <p:spPr>
          <a:xfrm>
            <a:off x="7515725" y="3080800"/>
            <a:ext cx="121800" cy="1218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314" name="Picture 2" descr="Dark mode UI design – 7 best practices | Atmos">
            <a:extLst>
              <a:ext uri="{FF2B5EF4-FFF2-40B4-BE49-F238E27FC236}">
                <a16:creationId xmlns:a16="http://schemas.microsoft.com/office/drawing/2014/main" id="{B5E42EBA-AEFE-42F4-575C-9DF8484B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453" y="2597029"/>
            <a:ext cx="3175940" cy="211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CC44D-F485-0C05-ED59-1DEA2AAE3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Mobile App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BB38-E6AD-983A-778F-BB1126691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Develop PWA version for offline access.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Use React or Flutter for cross-platform build.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Integrate with notifications for weather alerts.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Sync data via RESTful APIs.</a:t>
            </a:r>
          </a:p>
          <a:p>
            <a:endParaRPr lang="en-US" dirty="0"/>
          </a:p>
        </p:txBody>
      </p:sp>
      <p:pic>
        <p:nvPicPr>
          <p:cNvPr id="12290" name="Picture 2" descr="Weather app | Figma">
            <a:extLst>
              <a:ext uri="{FF2B5EF4-FFF2-40B4-BE49-F238E27FC236}">
                <a16:creationId xmlns:a16="http://schemas.microsoft.com/office/drawing/2014/main" id="{A0CFBCD7-412F-9F37-C338-3C52F3BE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405" y="2969168"/>
            <a:ext cx="2976613" cy="204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18793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382E-2B1F-B215-B140-6CE5A78CD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Performance Optimization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142961-B429-E0C4-EFF8-EA4401EB2E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Minify CSS and JS for faster loading.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Use image compression for quick rendering.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Leverage caching and preloading for assets.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Optimize layout for mobile-first performance.</a:t>
            </a:r>
          </a:p>
        </p:txBody>
      </p:sp>
    </p:spTree>
    <p:extLst>
      <p:ext uri="{BB962C8B-B14F-4D97-AF65-F5344CB8AC3E}">
        <p14:creationId xmlns:p14="http://schemas.microsoft.com/office/powerpoint/2010/main" val="21296147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DD26C-76C2-3E22-1E95-5B728EE20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Deployment Strategy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C1928-74B3-8DDA-3881-B559F3E105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Host static files using GitHub Pages.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Use Netlify for quick deployment and testing.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Maintain version control with GitHub repository.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Share live demo links for presentation use.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6061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CE539-8A7C-7238-36EE-89DD3CD30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b="1" u="sng" dirty="0"/>
              <a:t>Impact of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60A44-8327-49E7-8AF6-3D6E0C412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051" y="1270450"/>
            <a:ext cx="6643326" cy="3194356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Shows ability to design clean and structured UI.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Demonstrates modern frontend technologies.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Adds value to portfolio and resume.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Useful for showcasing in academic projects.</a:t>
            </a:r>
          </a:p>
          <a:p>
            <a:endParaRPr lang="en-US" dirty="0"/>
          </a:p>
        </p:txBody>
      </p:sp>
      <p:pic>
        <p:nvPicPr>
          <p:cNvPr id="16386" name="Picture 2" descr="Impact Icon Vector Art, Icons, and ...">
            <a:extLst>
              <a:ext uri="{FF2B5EF4-FFF2-40B4-BE49-F238E27FC236}">
                <a16:creationId xmlns:a16="http://schemas.microsoft.com/office/drawing/2014/main" id="{00C1FFEE-9E75-4882-BC84-94CB0E4F1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870" y="3520034"/>
            <a:ext cx="2783130" cy="1623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907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DEA52-E035-F4DA-91A3-3A0BD96CD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74624"/>
            <a:ext cx="7704000" cy="809113"/>
          </a:xfrm>
        </p:spPr>
        <p:txBody>
          <a:bodyPr/>
          <a:lstStyle/>
          <a:p>
            <a:pPr algn="ctr"/>
            <a:r>
              <a:rPr lang="en-US" sz="3000" b="1" u="sng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5C275-FB06-E4C0-293D-AE118E2AD5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83737"/>
            <a:ext cx="7704000" cy="3185138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Developed a weather website using HTML, CSS, and JS.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Achieved clean, minimal, and responsive design.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Project demonstrates UI/UX understanding.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Ready for API integration and enhancements.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0899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DFE2-844B-8CFB-9ECC-489FB738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0920"/>
            <a:ext cx="7704000" cy="1409213"/>
          </a:xfrm>
        </p:spPr>
        <p:txBody>
          <a:bodyPr/>
          <a:lstStyle/>
          <a:p>
            <a:pPr algn="ctr"/>
            <a:r>
              <a:rPr lang="en-US" sz="7000" b="1" u="sng" dirty="0">
                <a:latin typeface="Curlz MT" panose="04040404050702020202" pitchFamily="82" charset="0"/>
              </a:rPr>
              <a:t>Thank You 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DBA99-A499-0F47-66BB-F0103D695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29266"/>
            <a:ext cx="7704000" cy="3639243"/>
          </a:xfrm>
        </p:spPr>
        <p:txBody>
          <a:bodyPr/>
          <a:lstStyle/>
          <a:p>
            <a:pPr marL="152400" indent="0">
              <a:buNone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➤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Your attention and interest in this </a:t>
            </a: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Weather Forecast Website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</a:rPr>
              <a:t>presentation are truly appreciated.</a:t>
            </a:r>
          </a:p>
          <a:p>
            <a:pPr marL="152400" indent="0">
              <a:buNone/>
              <a:defRPr sz="2000">
                <a:solidFill>
                  <a:srgbClr val="003366"/>
                </a:solidFill>
              </a:defRPr>
            </a:pPr>
            <a:endParaRPr lang="en-US" b="1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GitHub:</a:t>
            </a:r>
            <a:r>
              <a:rPr lang="en-US" sz="2000" dirty="0">
                <a:hlinkClick r:id="rId2"/>
              </a:rPr>
              <a:t> </a:t>
            </a:r>
            <a:r>
              <a:rPr lang="en-US" sz="2000" b="1" dirty="0">
                <a:hlinkClick r:id="rId2"/>
              </a:rPr>
              <a:t>https://github.com/mansishitole12</a:t>
            </a:r>
            <a:endParaRPr lang="en-US" b="1" dirty="0"/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LinkedIn:</a:t>
            </a:r>
            <a:r>
              <a:rPr lang="en-US" sz="2000" dirty="0">
                <a:hlinkClick r:id="rId2"/>
              </a:rPr>
              <a:t> </a:t>
            </a:r>
            <a:r>
              <a:rPr lang="en-US" sz="2000" b="1" dirty="0">
                <a:hlinkClick r:id="rId2"/>
              </a:rPr>
              <a:t>https://www.linkedin.com/in/mansi-shitole-91a627367</a:t>
            </a:r>
            <a:endParaRPr lang="en-US" b="1" dirty="0"/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Stay Weather-Ready, Stay Safe 🌦️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693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0F1B5-7B03-93FA-1636-B6FCF2C4E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4"/>
            <a:ext cx="7704000" cy="849701"/>
          </a:xfrm>
        </p:spPr>
        <p:txBody>
          <a:bodyPr/>
          <a:lstStyle/>
          <a:p>
            <a:pPr algn="ctr"/>
            <a:r>
              <a:rPr lang="en-US" sz="3000" b="1" u="sng" dirty="0"/>
              <a:t>About the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6632E-41B3-9787-29FE-6B333C5C84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456565"/>
            <a:ext cx="7704000" cy="3112309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2000" dirty="0"/>
              <a:t>➤ Provides today and weekly weather details.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20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2000" dirty="0"/>
              <a:t>➤ Simple design inspired by nature and the sky.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20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2000" dirty="0"/>
              <a:t>➤ Focuses on clarity, readability, and user engagement.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20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2000" dirty="0"/>
              <a:t>➤ Future ready for live weather API integration.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05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Weather Forecast Stock Illustrations – 110,750 Weather Forecast Stock  Illustrations, Vectors &amp; Clipart - Dreamstime">
            <a:extLst>
              <a:ext uri="{FF2B5EF4-FFF2-40B4-BE49-F238E27FC236}">
                <a16:creationId xmlns:a16="http://schemas.microsoft.com/office/drawing/2014/main" id="{DAD92E5E-5B74-1535-1A89-5F591FB55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11" y="318837"/>
            <a:ext cx="6985777" cy="450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72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4EFA9-2D46-A1AF-E8D0-3D0AB9EA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744504"/>
          </a:xfrm>
        </p:spPr>
        <p:txBody>
          <a:bodyPr/>
          <a:lstStyle/>
          <a:p>
            <a:pPr algn="ctr"/>
            <a:r>
              <a:rPr lang="en-US" sz="3000" b="1" u="sng" dirty="0"/>
              <a:t>Importance of Weather Websites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52DAD-1A71-9B0D-7DBF-C60D26D5C4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0451"/>
            <a:ext cx="7704000" cy="3298424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Provide timely updates on changing weather conditions.</a:t>
            </a:r>
          </a:p>
          <a:p>
            <a:pPr marL="152400" indent="0">
              <a:buNone/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Essential for planning outdoor activities and travel.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Offer accessibility for global users through web platforms.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Showcase practical implementation of real-time data visualization.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853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6"/>
          <p:cNvSpPr txBox="1">
            <a:spLocks noGrp="1"/>
          </p:cNvSpPr>
          <p:nvPr>
            <p:ph type="title"/>
          </p:nvPr>
        </p:nvSpPr>
        <p:spPr>
          <a:xfrm>
            <a:off x="1286178" y="474133"/>
            <a:ext cx="2562300" cy="117686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000" b="1" u="sng" dirty="0"/>
              <a:t>Tech Stack Overview</a:t>
            </a:r>
            <a:endParaRPr sz="3000" dirty="0"/>
          </a:p>
        </p:txBody>
      </p:sp>
      <p:sp>
        <p:nvSpPr>
          <p:cNvPr id="670" name="Google Shape;670;p56"/>
          <p:cNvSpPr txBox="1">
            <a:spLocks noGrp="1"/>
          </p:cNvSpPr>
          <p:nvPr>
            <p:ph type="subTitle" idx="1"/>
          </p:nvPr>
        </p:nvSpPr>
        <p:spPr>
          <a:xfrm>
            <a:off x="0" y="1751798"/>
            <a:ext cx="4148399" cy="33917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500" b="1" dirty="0"/>
              <a:t>➤ HTML5 </a:t>
            </a:r>
            <a:r>
              <a:rPr lang="en-US" sz="1500" dirty="0"/>
              <a:t>– Page structure and layout.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5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500" dirty="0"/>
              <a:t>➤ </a:t>
            </a:r>
            <a:r>
              <a:rPr lang="en-US" sz="1500" b="1" dirty="0"/>
              <a:t>CSS3</a:t>
            </a:r>
            <a:r>
              <a:rPr lang="en-US" sz="1500" dirty="0"/>
              <a:t> – Styling, gradients, and card design.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5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500" dirty="0"/>
              <a:t>➤ </a:t>
            </a:r>
            <a:r>
              <a:rPr lang="en-US" sz="1500" b="1" dirty="0"/>
              <a:t>JavaScript</a:t>
            </a:r>
            <a:r>
              <a:rPr lang="en-US" sz="1500" dirty="0"/>
              <a:t> – Interactivity and future API integration.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sz="1500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sz="1500" dirty="0"/>
              <a:t>➤ </a:t>
            </a:r>
            <a:r>
              <a:rPr lang="en-US" sz="1500" b="1" dirty="0"/>
              <a:t>Canva</a:t>
            </a:r>
            <a:r>
              <a:rPr lang="en-US" sz="1500" dirty="0"/>
              <a:t> – Used for icons and design inspiration.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71" name="Google Shape;671;p56"/>
          <p:cNvGrpSpPr/>
          <p:nvPr/>
        </p:nvGrpSpPr>
        <p:grpSpPr>
          <a:xfrm>
            <a:off x="4572000" y="1299822"/>
            <a:ext cx="3587988" cy="2641874"/>
            <a:chOff x="741941" y="1602100"/>
            <a:chExt cx="3929889" cy="2893935"/>
          </a:xfrm>
        </p:grpSpPr>
        <p:sp>
          <p:nvSpPr>
            <p:cNvPr id="672" name="Google Shape;672;p56"/>
            <p:cNvSpPr/>
            <p:nvPr/>
          </p:nvSpPr>
          <p:spPr>
            <a:xfrm>
              <a:off x="2509869" y="4168024"/>
              <a:ext cx="394033" cy="321293"/>
            </a:xfrm>
            <a:custGeom>
              <a:avLst/>
              <a:gdLst/>
              <a:ahLst/>
              <a:cxnLst/>
              <a:rect l="l" t="t" r="r" b="b"/>
              <a:pathLst>
                <a:path w="24604" h="20062" extrusionOk="0">
                  <a:moveTo>
                    <a:pt x="1335" y="0"/>
                  </a:moveTo>
                  <a:lnTo>
                    <a:pt x="0" y="20061"/>
                  </a:lnTo>
                  <a:lnTo>
                    <a:pt x="24603" y="20061"/>
                  </a:lnTo>
                  <a:lnTo>
                    <a:pt x="2326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56"/>
            <p:cNvSpPr/>
            <p:nvPr/>
          </p:nvSpPr>
          <p:spPr>
            <a:xfrm>
              <a:off x="741941" y="1602100"/>
              <a:ext cx="3929889" cy="2587239"/>
            </a:xfrm>
            <a:custGeom>
              <a:avLst/>
              <a:gdLst/>
              <a:ahLst/>
              <a:cxnLst/>
              <a:rect l="l" t="t" r="r" b="b"/>
              <a:pathLst>
                <a:path w="245388" h="161551" extrusionOk="0">
                  <a:moveTo>
                    <a:pt x="10334" y="1"/>
                  </a:moveTo>
                  <a:cubicBezTo>
                    <a:pt x="4628" y="1"/>
                    <a:pt x="1" y="4628"/>
                    <a:pt x="1" y="10334"/>
                  </a:cubicBezTo>
                  <a:lnTo>
                    <a:pt x="1" y="151216"/>
                  </a:lnTo>
                  <a:cubicBezTo>
                    <a:pt x="1" y="156923"/>
                    <a:pt x="4628" y="161550"/>
                    <a:pt x="10334" y="161550"/>
                  </a:cubicBezTo>
                  <a:lnTo>
                    <a:pt x="235053" y="161550"/>
                  </a:lnTo>
                  <a:cubicBezTo>
                    <a:pt x="240760" y="161550"/>
                    <a:pt x="245387" y="156923"/>
                    <a:pt x="245387" y="151216"/>
                  </a:cubicBezTo>
                  <a:lnTo>
                    <a:pt x="245387" y="10334"/>
                  </a:lnTo>
                  <a:cubicBezTo>
                    <a:pt x="245387" y="4628"/>
                    <a:pt x="240760" y="1"/>
                    <a:pt x="23505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56"/>
            <p:cNvSpPr/>
            <p:nvPr/>
          </p:nvSpPr>
          <p:spPr>
            <a:xfrm>
              <a:off x="2033165" y="4372576"/>
              <a:ext cx="1347454" cy="123460"/>
            </a:xfrm>
            <a:custGeom>
              <a:avLst/>
              <a:gdLst/>
              <a:ahLst/>
              <a:cxnLst/>
              <a:rect l="l" t="t" r="r" b="b"/>
              <a:pathLst>
                <a:path w="84137" h="7709" extrusionOk="0">
                  <a:moveTo>
                    <a:pt x="7709" y="0"/>
                  </a:moveTo>
                  <a:cubicBezTo>
                    <a:pt x="3451" y="0"/>
                    <a:pt x="1" y="3450"/>
                    <a:pt x="1" y="7708"/>
                  </a:cubicBezTo>
                  <a:lnTo>
                    <a:pt x="84137" y="7708"/>
                  </a:lnTo>
                  <a:cubicBezTo>
                    <a:pt x="84137" y="3450"/>
                    <a:pt x="80687" y="0"/>
                    <a:pt x="764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02930DA-207A-863B-8BEF-55DFA199E3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3200" y="1348831"/>
            <a:ext cx="3185588" cy="226387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E0915-6C43-E841-0580-097F7BC54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45025"/>
            <a:ext cx="7704000" cy="704044"/>
          </a:xfrm>
        </p:spPr>
        <p:txBody>
          <a:bodyPr/>
          <a:lstStyle/>
          <a:p>
            <a:pPr algn="ctr"/>
            <a:r>
              <a:rPr lang="en-US" sz="3000" b="1" u="sng" dirty="0"/>
              <a:t>Header Section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12D67-06A1-5FC2-B5DB-1B5ECAB33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94725"/>
            <a:ext cx="7704000" cy="3274149"/>
          </a:xfrm>
        </p:spPr>
        <p:txBody>
          <a:bodyPr/>
          <a:lstStyle/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Includes project title and navigation bar.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Navigation: Today | This Week | About.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Styled with consistent color scheme and typography.</a:t>
            </a:r>
          </a:p>
          <a:p>
            <a:pPr>
              <a:defRPr sz="2000">
                <a:solidFill>
                  <a:srgbClr val="003366"/>
                </a:solidFill>
              </a:defRPr>
            </a:pPr>
            <a:endParaRPr lang="en-US" dirty="0"/>
          </a:p>
          <a:p>
            <a:pPr>
              <a:defRPr sz="2000">
                <a:solidFill>
                  <a:srgbClr val="003366"/>
                </a:solidFill>
              </a:defRPr>
            </a:pPr>
            <a:r>
              <a:rPr lang="en-US" dirty="0"/>
              <a:t>➤ Enhances usability and layout structure.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265917"/>
      </p:ext>
    </p:extLst>
  </p:cSld>
  <p:clrMapOvr>
    <a:masterClrMapping/>
  </p:clrMapOvr>
</p:sld>
</file>

<file path=ppt/theme/theme1.xml><?xml version="1.0" encoding="utf-8"?>
<a:theme xmlns:a="http://schemas.openxmlformats.org/drawingml/2006/main" name="What To Do For World Nature Conservation Day by Slidesgo">
  <a:themeElements>
    <a:clrScheme name="Simple Light">
      <a:dk1>
        <a:srgbClr val="13234B"/>
      </a:dk1>
      <a:lt1>
        <a:srgbClr val="FFFFFF"/>
      </a:lt1>
      <a:dk2>
        <a:srgbClr val="FEFEFE"/>
      </a:dk2>
      <a:lt2>
        <a:srgbClr val="678D41"/>
      </a:lt2>
      <a:accent1>
        <a:srgbClr val="C9D887"/>
      </a:accent1>
      <a:accent2>
        <a:srgbClr val="5080D4"/>
      </a:accent2>
      <a:accent3>
        <a:srgbClr val="394D85"/>
      </a:accent3>
      <a:accent4>
        <a:srgbClr val="A2CE9C"/>
      </a:accent4>
      <a:accent5>
        <a:srgbClr val="7EC1F4"/>
      </a:accent5>
      <a:accent6>
        <a:srgbClr val="FFFFFF"/>
      </a:accent6>
      <a:hlink>
        <a:srgbClr val="1323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2339</TotalTime>
  <Words>1527</Words>
  <Application>Microsoft Office PowerPoint</Application>
  <PresentationFormat>On-screen Show (16:9)</PresentationFormat>
  <Paragraphs>344</Paragraphs>
  <Slides>48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Ingrid Darling</vt:lpstr>
      <vt:lpstr>Courier New</vt:lpstr>
      <vt:lpstr>Arial</vt:lpstr>
      <vt:lpstr>Curlz MT</vt:lpstr>
      <vt:lpstr>Fahkwang</vt:lpstr>
      <vt:lpstr>Quicksand</vt:lpstr>
      <vt:lpstr>Roboto Condensed Light</vt:lpstr>
      <vt:lpstr>What To Do For World Nature Conservation Day by Slidesgo</vt:lpstr>
      <vt:lpstr>Weather Forecast Website</vt:lpstr>
      <vt:lpstr>INTRODUCTION</vt:lpstr>
      <vt:lpstr>Objective of the Project</vt:lpstr>
      <vt:lpstr>Project Aim</vt:lpstr>
      <vt:lpstr>About the Project</vt:lpstr>
      <vt:lpstr>PowerPoint Presentation</vt:lpstr>
      <vt:lpstr>Importance of Weather Websites</vt:lpstr>
      <vt:lpstr>Tech Stack Overview</vt:lpstr>
      <vt:lpstr>Header Section</vt:lpstr>
      <vt:lpstr>Search Section</vt:lpstr>
      <vt:lpstr>Today’s Weather Section</vt:lpstr>
      <vt:lpstr>Weekly Forecast Section</vt:lpstr>
      <vt:lpstr>About Section</vt:lpstr>
      <vt:lpstr>Footer Section</vt:lpstr>
      <vt:lpstr>Color Scheme</vt:lpstr>
      <vt:lpstr>Typography Choices</vt:lpstr>
      <vt:lpstr>Module 1 – HTML Structure</vt:lpstr>
      <vt:lpstr>HTML Highlights</vt:lpstr>
      <vt:lpstr>Homepage Layout</vt:lpstr>
      <vt:lpstr>PowerPoint Presentation</vt:lpstr>
      <vt:lpstr>Module 2 – CSS Styling</vt:lpstr>
      <vt:lpstr>CSS Design Features</vt:lpstr>
      <vt:lpstr>HTML/CSS Code Snapshot</vt:lpstr>
      <vt:lpstr>PowerPoint Presentation</vt:lpstr>
      <vt:lpstr>Navigation Styling</vt:lpstr>
      <vt:lpstr>Search Bar Design</vt:lpstr>
      <vt:lpstr>Module 3 – JavaScript Interactivity</vt:lpstr>
      <vt:lpstr>JavaScript Features</vt:lpstr>
      <vt:lpstr>PowerPoint Presentation</vt:lpstr>
      <vt:lpstr>Responsive Design Overview</vt:lpstr>
      <vt:lpstr>Testing Responsiveness</vt:lpstr>
      <vt:lpstr>Accessibility Features</vt:lpstr>
      <vt:lpstr>Usability Focus</vt:lpstr>
      <vt:lpstr>Design Inspiration</vt:lpstr>
      <vt:lpstr>AI Tools in Design</vt:lpstr>
      <vt:lpstr>Challenges Faced</vt:lpstr>
      <vt:lpstr>01</vt:lpstr>
      <vt:lpstr>Website Testing</vt:lpstr>
      <vt:lpstr>Learning Outcomes</vt:lpstr>
      <vt:lpstr>PowerPoint Presentation</vt:lpstr>
      <vt:lpstr>Future Enhancements</vt:lpstr>
      <vt:lpstr>Dark Mode Option</vt:lpstr>
      <vt:lpstr>Mobile App Extension</vt:lpstr>
      <vt:lpstr>Performance Optimization</vt:lpstr>
      <vt:lpstr>Deployment Strategy</vt:lpstr>
      <vt:lpstr>Impact of the Project</vt:lpstr>
      <vt:lpstr>Conclusion</vt:lpstr>
      <vt:lpstr>Thank You !!!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admin</cp:lastModifiedBy>
  <cp:revision>4</cp:revision>
  <dcterms:modified xsi:type="dcterms:W3CDTF">2025-10-09T08:20:47Z</dcterms:modified>
</cp:coreProperties>
</file>